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5FC001F3-74E4-440E-8D77-9925B1404813}">
  <a:tblStyle styleId="{5FC001F3-74E4-440E-8D77-9925B1404813}" styleName="Table_0">
    <a:wholeTbl>
      <a:tcTxStyle>
        <a:font>
          <a:latin typeface="Arial"/>
          <a:ea typeface="Arial"/>
          <a:cs typeface="Arial"/>
        </a:font>
        <a:srgbClr val="000000"/>
      </a:tcTxStyle>
      <a:tcStyle>
        <a:tcBdr>
          <a:left>
            <a:ln cap="flat" cmpd="sng" w="12700">
              <a:solidFill>
                <a:srgbClr val="000000"/>
              </a:solidFill>
              <a:prstDash val="solid"/>
              <a:round/>
              <a:headEnd len="sm" w="sm" type="none"/>
              <a:tailEnd len="sm" w="sm" type="none"/>
            </a:ln>
          </a:left>
          <a:right>
            <a:ln cap="flat" cmpd="sng" w="12700">
              <a:solidFill>
                <a:srgbClr val="000000"/>
              </a:solidFill>
              <a:prstDash val="solid"/>
              <a:round/>
              <a:headEnd len="sm" w="sm" type="none"/>
              <a:tailEnd len="sm" w="sm" type="none"/>
            </a:ln>
          </a:right>
          <a:top>
            <a:ln cap="flat" cmpd="sng" w="12700">
              <a:solidFill>
                <a:srgbClr val="000000"/>
              </a:solidFill>
              <a:prstDash val="solid"/>
              <a:round/>
              <a:headEnd len="sm" w="sm" type="none"/>
              <a:tailEnd len="sm" w="sm" type="none"/>
            </a:ln>
          </a:top>
          <a:bottom>
            <a:ln cap="flat" cmpd="sng" w="12700">
              <a:solidFill>
                <a:srgbClr val="000000"/>
              </a:solidFill>
              <a:prstDash val="solid"/>
              <a:round/>
              <a:headEnd len="sm" w="sm" type="none"/>
              <a:tailEnd len="sm" w="sm" type="none"/>
            </a:ln>
          </a:bottom>
          <a:insideH>
            <a:ln cap="flat" cmpd="sng" w="12700">
              <a:solidFill>
                <a:srgbClr val="000000"/>
              </a:solidFill>
              <a:prstDash val="solid"/>
              <a:round/>
              <a:headEnd len="sm" w="sm" type="none"/>
              <a:tailEnd len="sm" w="sm" type="none"/>
            </a:ln>
          </a:insideH>
          <a:insideV>
            <a:ln cap="flat" cmpd="sng" w="12700">
              <a:solidFill>
                <a:srgbClr val="000000"/>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g3d0345a9054_0_1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5" name="Google Shape;145;g3d0345a9054_0_1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g3d0345a9054_0_1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0" name="Google Shape;160;g3d0345a9054_0_1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g3d0345a9054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g3d0345a9054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g3d0345a9054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 name="Google Shape;65;g3d0345a9054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g3d0345a9054_0_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9" name="Google Shape;79;g3d0345a9054_0_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g3d0345a9054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3" name="Google Shape;93;g3d0345a9054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3d0345a9054_0_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5" name="Google Shape;105;g3d0345a9054_0_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g3d0345a9054_0_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 name="Google Shape;118;g3d0345a9054_0_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g3d0345a9054_0_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4" name="Google Shape;134;g3d0345a9054_0_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g3d0345a9054_0_1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0" name="Google Shape;140;g3d0345a9054_0_1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hyperlink" Target="https://drive.google.com/file/d/1FYvgK-AfEcCU8fCmJBSfJ5H-vy9qU75V/view?usp=sharing" TargetMode="Externa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1.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5.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5.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b="1" lang="en"/>
              <a:t>Counter the Comments</a:t>
            </a:r>
            <a:endParaRPr b="1"/>
          </a:p>
        </p:txBody>
      </p:sp>
      <p:sp>
        <p:nvSpPr>
          <p:cNvPr id="55" name="Google Shape;55;p13"/>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t>Engaging with Alternate Perspectives</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46" name="Shape 146"/>
        <p:cNvGrpSpPr/>
        <p:nvPr/>
      </p:nvGrpSpPr>
      <p:grpSpPr>
        <a:xfrm>
          <a:off x="0" y="0"/>
          <a:ext cx="0" cy="0"/>
          <a:chOff x="0" y="0"/>
          <a:chExt cx="0" cy="0"/>
        </a:xfrm>
      </p:grpSpPr>
      <p:sp>
        <p:nvSpPr>
          <p:cNvPr id="147" name="Google Shape;147;p22"/>
          <p:cNvSpPr/>
          <p:nvPr/>
        </p:nvSpPr>
        <p:spPr>
          <a:xfrm>
            <a:off x="21600" y="21750"/>
            <a:ext cx="2551800" cy="5143500"/>
          </a:xfrm>
          <a:prstGeom prst="rect">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aphicFrame>
        <p:nvGraphicFramePr>
          <p:cNvPr id="148" name="Google Shape;148;p22"/>
          <p:cNvGraphicFramePr/>
          <p:nvPr/>
        </p:nvGraphicFramePr>
        <p:xfrm>
          <a:off x="4742075" y="88900"/>
          <a:ext cx="3000000" cy="3000000"/>
        </p:xfrm>
        <a:graphic>
          <a:graphicData uri="http://schemas.openxmlformats.org/drawingml/2006/table">
            <a:tbl>
              <a:tblPr>
                <a:noFill/>
                <a:tableStyleId>{5FC001F3-74E4-440E-8D77-9925B1404813}</a:tableStyleId>
              </a:tblPr>
              <a:tblGrid>
                <a:gridCol w="4401925"/>
              </a:tblGrid>
              <a:tr h="4844325">
                <a:tc>
                  <a:txBody>
                    <a:bodyPr/>
                    <a:lstStyle/>
                    <a:p>
                      <a:pPr indent="0" lvl="0" marL="0" rtl="0" algn="ctr">
                        <a:lnSpc>
                          <a:spcPct val="115000"/>
                        </a:lnSpc>
                        <a:spcBef>
                          <a:spcPts val="0"/>
                        </a:spcBef>
                        <a:spcAft>
                          <a:spcPts val="0"/>
                        </a:spcAft>
                        <a:buNone/>
                      </a:pPr>
                      <a:r>
                        <a:rPr b="1" i="1" lang="en" sz="1100" u="sng"/>
                        <a:t>Comments Section</a:t>
                      </a:r>
                      <a:endParaRPr b="1" i="1" sz="1100" u="sng"/>
                    </a:p>
                    <a:p>
                      <a:pPr indent="0" lvl="0" marL="0" rtl="0" algn="l">
                        <a:lnSpc>
                          <a:spcPct val="115000"/>
                        </a:lnSpc>
                        <a:spcBef>
                          <a:spcPts val="0"/>
                        </a:spcBef>
                        <a:spcAft>
                          <a:spcPts val="0"/>
                        </a:spcAft>
                        <a:buNone/>
                      </a:pPr>
                      <a:r>
                        <a:rPr b="1" lang="en" sz="1100" u="sng"/>
                        <a:t>Tim K</a:t>
                      </a:r>
                      <a:r>
                        <a:rPr lang="en" sz="1100"/>
                        <a:t>: No way. We need to keep students safe. How long until it turns into a mob? It only takes 1 kid…</a:t>
                      </a:r>
                      <a:endParaRPr sz="1100"/>
                    </a:p>
                    <a:p>
                      <a:pPr indent="0" lvl="0" marL="0" rtl="0" algn="l">
                        <a:lnSpc>
                          <a:spcPct val="115000"/>
                        </a:lnSpc>
                        <a:spcBef>
                          <a:spcPts val="400"/>
                        </a:spcBef>
                        <a:spcAft>
                          <a:spcPts val="0"/>
                        </a:spcAft>
                        <a:buNone/>
                      </a:pPr>
                      <a:r>
                        <a:rPr b="1" lang="en" sz="1100" u="sng"/>
                        <a:t>Sally R</a:t>
                      </a:r>
                      <a:r>
                        <a:rPr lang="en" sz="1100"/>
                        <a:t>: I’m for this. I spoke with my student and it sounds like the leaders of this walk-out really care about this issue. Why can’t students show up like citizens in a democracy? It’s a fundamental right, and they feel obligated to speak out.</a:t>
                      </a:r>
                      <a:endParaRPr sz="1100"/>
                    </a:p>
                    <a:p>
                      <a:pPr indent="0" lvl="0" marL="228600" rtl="0" algn="l">
                        <a:lnSpc>
                          <a:spcPct val="115000"/>
                        </a:lnSpc>
                        <a:spcBef>
                          <a:spcPts val="400"/>
                        </a:spcBef>
                        <a:spcAft>
                          <a:spcPts val="0"/>
                        </a:spcAft>
                        <a:buNone/>
                      </a:pPr>
                      <a:r>
                        <a:rPr b="1" lang="en" sz="1100" u="sng"/>
                        <a:t>Tom T</a:t>
                      </a:r>
                      <a:r>
                        <a:rPr lang="en" sz="1100"/>
                        <a:t>: It’s a right for citizens. These students are minors. The law should be different when we talk about the difference between kids and adults.</a:t>
                      </a:r>
                      <a:endParaRPr sz="1100"/>
                    </a:p>
                    <a:p>
                      <a:pPr indent="0" lvl="0" marL="228600" rtl="0" algn="l">
                        <a:lnSpc>
                          <a:spcPct val="115000"/>
                        </a:lnSpc>
                        <a:spcBef>
                          <a:spcPts val="400"/>
                        </a:spcBef>
                        <a:spcAft>
                          <a:spcPts val="0"/>
                        </a:spcAft>
                        <a:buNone/>
                      </a:pPr>
                      <a:r>
                        <a:rPr b="1" lang="en" sz="1100" u="sng"/>
                        <a:t>Sally R</a:t>
                      </a:r>
                      <a:r>
                        <a:rPr lang="en" sz="1100"/>
                        <a:t>: What about the students who are already 18? </a:t>
                      </a:r>
                      <a:endParaRPr sz="1100"/>
                    </a:p>
                    <a:p>
                      <a:pPr indent="0" lvl="0" marL="0" rtl="0" algn="l">
                        <a:lnSpc>
                          <a:spcPct val="115000"/>
                        </a:lnSpc>
                        <a:spcBef>
                          <a:spcPts val="400"/>
                        </a:spcBef>
                        <a:spcAft>
                          <a:spcPts val="0"/>
                        </a:spcAft>
                        <a:buNone/>
                      </a:pPr>
                      <a:r>
                        <a:rPr b="1" lang="en" sz="1100" u="sng"/>
                        <a:t>Nia T:</a:t>
                      </a:r>
                      <a:r>
                        <a:rPr lang="en" sz="1100"/>
                        <a:t> My daughter was there and her teacher threatened to give everyone a failing quiz grade because they missed an in class quiz. To me, that’s unfair. They should at least get a chance to make it up.</a:t>
                      </a:r>
                      <a:endParaRPr sz="1100"/>
                    </a:p>
                    <a:p>
                      <a:pPr indent="0" lvl="0" marL="228600" rtl="0" algn="l">
                        <a:lnSpc>
                          <a:spcPct val="115000"/>
                        </a:lnSpc>
                        <a:spcBef>
                          <a:spcPts val="400"/>
                        </a:spcBef>
                        <a:spcAft>
                          <a:spcPts val="0"/>
                        </a:spcAft>
                        <a:buNone/>
                      </a:pPr>
                      <a:r>
                        <a:rPr b="1" lang="en" sz="1100" u="sng"/>
                        <a:t>Stephen P</a:t>
                      </a:r>
                      <a:r>
                        <a:rPr lang="en" sz="1100"/>
                        <a:t>: civil disobedience has consequences though right? Should we really pretend like it doesn’t for students?</a:t>
                      </a:r>
                      <a:endParaRPr sz="1100"/>
                    </a:p>
                    <a:p>
                      <a:pPr indent="0" lvl="0" marL="0" rtl="0" algn="l">
                        <a:lnSpc>
                          <a:spcPct val="115000"/>
                        </a:lnSpc>
                        <a:spcBef>
                          <a:spcPts val="400"/>
                        </a:spcBef>
                        <a:spcAft>
                          <a:spcPts val="0"/>
                        </a:spcAft>
                        <a:buNone/>
                      </a:pPr>
                      <a:r>
                        <a:rPr b="1" lang="en" sz="1100" u="sng"/>
                        <a:t>Maya L</a:t>
                      </a:r>
                      <a:r>
                        <a:rPr lang="en" sz="1100"/>
                        <a:t>: I’ve seen a couple parents on this post, and I agree with them. This is about what we want for our students. I think it’s fine for my students to protest, so the school needs to hear us and support our students.</a:t>
                      </a:r>
                      <a:endParaRPr sz="1100"/>
                    </a:p>
                    <a:p>
                      <a:pPr indent="0" lvl="0" marL="0" rtl="0" algn="l">
                        <a:lnSpc>
                          <a:spcPct val="115000"/>
                        </a:lnSpc>
                        <a:spcBef>
                          <a:spcPts val="400"/>
                        </a:spcBef>
                        <a:spcAft>
                          <a:spcPts val="400"/>
                        </a:spcAft>
                        <a:buNone/>
                      </a:pPr>
                      <a:r>
                        <a:rPr b="1" lang="en" sz="1100" u="sng"/>
                        <a:t>Ryan D</a:t>
                      </a:r>
                      <a:r>
                        <a:rPr lang="en" sz="1100"/>
                        <a:t>: Schools have a legal obligation to protect students AND help them learn. Students missed 2 hours of class? Really? That sounds like teachers aren’t educating our students. </a:t>
                      </a:r>
                      <a:endParaRPr sz="1100"/>
                    </a:p>
                  </a:txBody>
                  <a:tcPr marT="63500" marB="63500" marR="63500" marL="63500"/>
                </a:tc>
              </a:tr>
            </a:tbl>
          </a:graphicData>
        </a:graphic>
      </p:graphicFrame>
      <p:cxnSp>
        <p:nvCxnSpPr>
          <p:cNvPr id="149" name="Google Shape;149;p22"/>
          <p:cNvCxnSpPr/>
          <p:nvPr/>
        </p:nvCxnSpPr>
        <p:spPr>
          <a:xfrm>
            <a:off x="4151075" y="490175"/>
            <a:ext cx="591000" cy="0"/>
          </a:xfrm>
          <a:prstGeom prst="straightConnector1">
            <a:avLst/>
          </a:prstGeom>
          <a:noFill/>
          <a:ln cap="flat" cmpd="sng" w="28575">
            <a:solidFill>
              <a:srgbClr val="FF0000"/>
            </a:solidFill>
            <a:prstDash val="solid"/>
            <a:round/>
            <a:headEnd len="med" w="med" type="none"/>
            <a:tailEnd len="med" w="med" type="triangle"/>
          </a:ln>
        </p:spPr>
      </p:cxnSp>
      <p:cxnSp>
        <p:nvCxnSpPr>
          <p:cNvPr id="150" name="Google Shape;150;p22"/>
          <p:cNvCxnSpPr/>
          <p:nvPr/>
        </p:nvCxnSpPr>
        <p:spPr>
          <a:xfrm>
            <a:off x="4151075" y="880700"/>
            <a:ext cx="591000" cy="0"/>
          </a:xfrm>
          <a:prstGeom prst="straightConnector1">
            <a:avLst/>
          </a:prstGeom>
          <a:noFill/>
          <a:ln cap="flat" cmpd="sng" w="28575">
            <a:solidFill>
              <a:srgbClr val="FF0000"/>
            </a:solidFill>
            <a:prstDash val="solid"/>
            <a:round/>
            <a:headEnd len="med" w="med" type="none"/>
            <a:tailEnd len="med" w="med" type="triangle"/>
          </a:ln>
        </p:spPr>
      </p:cxnSp>
      <p:cxnSp>
        <p:nvCxnSpPr>
          <p:cNvPr id="151" name="Google Shape;151;p22"/>
          <p:cNvCxnSpPr/>
          <p:nvPr/>
        </p:nvCxnSpPr>
        <p:spPr>
          <a:xfrm>
            <a:off x="4151075" y="1685750"/>
            <a:ext cx="591000" cy="0"/>
          </a:xfrm>
          <a:prstGeom prst="straightConnector1">
            <a:avLst/>
          </a:prstGeom>
          <a:noFill/>
          <a:ln cap="flat" cmpd="sng" w="28575">
            <a:solidFill>
              <a:srgbClr val="FF0000"/>
            </a:solidFill>
            <a:prstDash val="solid"/>
            <a:round/>
            <a:headEnd len="med" w="med" type="none"/>
            <a:tailEnd len="med" w="med" type="triangle"/>
          </a:ln>
        </p:spPr>
      </p:cxnSp>
      <p:cxnSp>
        <p:nvCxnSpPr>
          <p:cNvPr id="152" name="Google Shape;152;p22"/>
          <p:cNvCxnSpPr/>
          <p:nvPr/>
        </p:nvCxnSpPr>
        <p:spPr>
          <a:xfrm>
            <a:off x="4151075" y="2332025"/>
            <a:ext cx="591000" cy="0"/>
          </a:xfrm>
          <a:prstGeom prst="straightConnector1">
            <a:avLst/>
          </a:prstGeom>
          <a:noFill/>
          <a:ln cap="flat" cmpd="sng" w="28575">
            <a:solidFill>
              <a:srgbClr val="FF0000"/>
            </a:solidFill>
            <a:prstDash val="solid"/>
            <a:round/>
            <a:headEnd len="med" w="med" type="none"/>
            <a:tailEnd len="med" w="med" type="triangle"/>
          </a:ln>
        </p:spPr>
      </p:cxnSp>
      <p:cxnSp>
        <p:nvCxnSpPr>
          <p:cNvPr id="153" name="Google Shape;153;p22"/>
          <p:cNvCxnSpPr/>
          <p:nvPr/>
        </p:nvCxnSpPr>
        <p:spPr>
          <a:xfrm>
            <a:off x="4151075" y="2571750"/>
            <a:ext cx="591000" cy="0"/>
          </a:xfrm>
          <a:prstGeom prst="straightConnector1">
            <a:avLst/>
          </a:prstGeom>
          <a:noFill/>
          <a:ln cap="flat" cmpd="sng" w="28575">
            <a:solidFill>
              <a:srgbClr val="FF0000"/>
            </a:solidFill>
            <a:prstDash val="solid"/>
            <a:round/>
            <a:headEnd len="med" w="med" type="none"/>
            <a:tailEnd len="med" w="med" type="triangle"/>
          </a:ln>
        </p:spPr>
      </p:cxnSp>
      <p:cxnSp>
        <p:nvCxnSpPr>
          <p:cNvPr id="154" name="Google Shape;154;p22"/>
          <p:cNvCxnSpPr/>
          <p:nvPr/>
        </p:nvCxnSpPr>
        <p:spPr>
          <a:xfrm>
            <a:off x="4151075" y="3651075"/>
            <a:ext cx="591000" cy="0"/>
          </a:xfrm>
          <a:prstGeom prst="straightConnector1">
            <a:avLst/>
          </a:prstGeom>
          <a:noFill/>
          <a:ln cap="flat" cmpd="sng" w="28575">
            <a:solidFill>
              <a:srgbClr val="FF0000"/>
            </a:solidFill>
            <a:prstDash val="solid"/>
            <a:round/>
            <a:headEnd len="med" w="med" type="none"/>
            <a:tailEnd len="med" w="med" type="triangle"/>
          </a:ln>
        </p:spPr>
      </p:cxnSp>
      <p:cxnSp>
        <p:nvCxnSpPr>
          <p:cNvPr id="155" name="Google Shape;155;p22"/>
          <p:cNvCxnSpPr/>
          <p:nvPr/>
        </p:nvCxnSpPr>
        <p:spPr>
          <a:xfrm>
            <a:off x="4151075" y="4438475"/>
            <a:ext cx="591000" cy="0"/>
          </a:xfrm>
          <a:prstGeom prst="straightConnector1">
            <a:avLst/>
          </a:prstGeom>
          <a:noFill/>
          <a:ln cap="flat" cmpd="sng" w="28575">
            <a:solidFill>
              <a:srgbClr val="FF0000"/>
            </a:solidFill>
            <a:prstDash val="solid"/>
            <a:round/>
            <a:headEnd len="med" w="med" type="none"/>
            <a:tailEnd len="med" w="med" type="triangle"/>
          </a:ln>
        </p:spPr>
      </p:cxnSp>
      <p:sp>
        <p:nvSpPr>
          <p:cNvPr id="156" name="Google Shape;156;p22"/>
          <p:cNvSpPr txBox="1"/>
          <p:nvPr/>
        </p:nvSpPr>
        <p:spPr>
          <a:xfrm>
            <a:off x="118600" y="141525"/>
            <a:ext cx="2454900" cy="4340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u="sng"/>
              <a:t>Engaging With this Post</a:t>
            </a:r>
            <a:endParaRPr b="1" sz="1800" u="sng"/>
          </a:p>
          <a:p>
            <a:pPr indent="0" lvl="0" marL="0" rtl="0" algn="l">
              <a:spcBef>
                <a:spcPts val="0"/>
              </a:spcBef>
              <a:spcAft>
                <a:spcPts val="0"/>
              </a:spcAft>
              <a:buNone/>
            </a:pPr>
            <a:r>
              <a:t/>
            </a:r>
            <a:endParaRPr sz="1800"/>
          </a:p>
          <a:p>
            <a:pPr indent="0" lvl="0" marL="0" rtl="0" algn="l">
              <a:spcBef>
                <a:spcPts val="0"/>
              </a:spcBef>
              <a:spcAft>
                <a:spcPts val="0"/>
              </a:spcAft>
              <a:buNone/>
            </a:pPr>
            <a:r>
              <a:rPr lang="en" sz="1800"/>
              <a:t>Now that you’ve identified the values / frameworks that each commenter might be using, </a:t>
            </a:r>
            <a:r>
              <a:rPr b="1" i="1" lang="en" sz="1800" u="sng"/>
              <a:t>how</a:t>
            </a:r>
            <a:r>
              <a:rPr b="1" i="1" lang="en" sz="1800"/>
              <a:t> </a:t>
            </a:r>
            <a:r>
              <a:rPr b="1" i="1" lang="en" sz="1800"/>
              <a:t>might you respond to them?</a:t>
            </a:r>
            <a:endParaRPr b="1" i="1" sz="1800"/>
          </a:p>
          <a:p>
            <a:pPr indent="0" lvl="0" marL="0" rtl="0" algn="l">
              <a:spcBef>
                <a:spcPts val="0"/>
              </a:spcBef>
              <a:spcAft>
                <a:spcPts val="0"/>
              </a:spcAft>
              <a:buNone/>
            </a:pPr>
            <a:r>
              <a:t/>
            </a:r>
            <a:endParaRPr sz="1800"/>
          </a:p>
          <a:p>
            <a:pPr indent="0" lvl="0" marL="0" rtl="0" algn="l">
              <a:spcBef>
                <a:spcPts val="0"/>
              </a:spcBef>
              <a:spcAft>
                <a:spcPts val="0"/>
              </a:spcAft>
              <a:buNone/>
            </a:pPr>
            <a:r>
              <a:rPr lang="en" sz="1800"/>
              <a:t>Focus on using 1 (or more) engagement method from your handout.</a:t>
            </a:r>
            <a:endParaRPr sz="1800"/>
          </a:p>
        </p:txBody>
      </p:sp>
      <p:cxnSp>
        <p:nvCxnSpPr>
          <p:cNvPr id="157" name="Google Shape;157;p22"/>
          <p:cNvCxnSpPr/>
          <p:nvPr/>
        </p:nvCxnSpPr>
        <p:spPr>
          <a:xfrm>
            <a:off x="4151075" y="3200400"/>
            <a:ext cx="591000" cy="0"/>
          </a:xfrm>
          <a:prstGeom prst="straightConnector1">
            <a:avLst/>
          </a:prstGeom>
          <a:noFill/>
          <a:ln cap="flat" cmpd="sng" w="28575">
            <a:solidFill>
              <a:srgbClr val="FF0000"/>
            </a:solidFill>
            <a:prstDash val="solid"/>
            <a:round/>
            <a:headEnd len="med" w="med" type="none"/>
            <a:tailEnd len="med" w="med" type="triangle"/>
          </a:ln>
        </p:spPr>
      </p:cxn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61" name="Shape 161"/>
        <p:cNvGrpSpPr/>
        <p:nvPr/>
      </p:nvGrpSpPr>
      <p:grpSpPr>
        <a:xfrm>
          <a:off x="0" y="0"/>
          <a:ext cx="0" cy="0"/>
          <a:chOff x="0" y="0"/>
          <a:chExt cx="0" cy="0"/>
        </a:xfrm>
      </p:grpSpPr>
      <p:sp>
        <p:nvSpPr>
          <p:cNvPr id="162" name="Google Shape;162;p23"/>
          <p:cNvSpPr/>
          <p:nvPr/>
        </p:nvSpPr>
        <p:spPr>
          <a:xfrm>
            <a:off x="21600" y="21750"/>
            <a:ext cx="4453800" cy="5143500"/>
          </a:xfrm>
          <a:prstGeom prst="rect">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63" name="Google Shape;163;p23"/>
          <p:cNvSpPr txBox="1"/>
          <p:nvPr/>
        </p:nvSpPr>
        <p:spPr>
          <a:xfrm>
            <a:off x="118600" y="141525"/>
            <a:ext cx="4189200" cy="4340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800" u="sng"/>
              <a:t>Your Turn:</a:t>
            </a:r>
            <a:endParaRPr b="1" sz="1800" u="sng"/>
          </a:p>
          <a:p>
            <a:pPr indent="-342900" lvl="0" marL="457200" rtl="0" algn="l">
              <a:spcBef>
                <a:spcPts val="0"/>
              </a:spcBef>
              <a:spcAft>
                <a:spcPts val="0"/>
              </a:spcAft>
              <a:buSzPts val="1800"/>
              <a:buAutoNum type="arabicPeriod"/>
            </a:pPr>
            <a:r>
              <a:rPr b="1" lang="en" sz="1800"/>
              <a:t>Read the post and comments</a:t>
            </a:r>
            <a:endParaRPr b="1" sz="1800"/>
          </a:p>
          <a:p>
            <a:pPr indent="-342900" lvl="0" marL="457200" rtl="0" algn="l">
              <a:spcBef>
                <a:spcPts val="0"/>
              </a:spcBef>
              <a:spcAft>
                <a:spcPts val="0"/>
              </a:spcAft>
              <a:buSzPts val="1800"/>
              <a:buAutoNum type="arabicPeriod"/>
            </a:pPr>
            <a:r>
              <a:rPr b="1" lang="en" sz="1800"/>
              <a:t>With your team (or in small groups) draft your own position about this post that </a:t>
            </a:r>
            <a:r>
              <a:rPr b="1" lang="en" sz="1800" u="sng"/>
              <a:t>INCLUDES at least 1 engagement strategy</a:t>
            </a:r>
            <a:r>
              <a:rPr b="1" lang="en" sz="1800"/>
              <a:t> from this lesson</a:t>
            </a:r>
            <a:endParaRPr b="1" sz="1800"/>
          </a:p>
          <a:p>
            <a:pPr indent="0" lvl="0" marL="0" rtl="0" algn="l">
              <a:spcBef>
                <a:spcPts val="0"/>
              </a:spcBef>
              <a:spcAft>
                <a:spcPts val="0"/>
              </a:spcAft>
              <a:buNone/>
            </a:pPr>
            <a:r>
              <a:t/>
            </a:r>
            <a:endParaRPr b="1" sz="1800"/>
          </a:p>
          <a:p>
            <a:pPr indent="0" lvl="0" marL="0" rtl="0" algn="l">
              <a:spcBef>
                <a:spcPts val="0"/>
              </a:spcBef>
              <a:spcAft>
                <a:spcPts val="0"/>
              </a:spcAft>
              <a:buNone/>
            </a:pPr>
            <a:r>
              <a:rPr lang="en" sz="1800"/>
              <a:t>Want more practice? Consider reading the entire “</a:t>
            </a:r>
            <a:r>
              <a:rPr lang="en" sz="1800" u="sng">
                <a:solidFill>
                  <a:schemeClr val="hlink"/>
                </a:solidFill>
                <a:hlinkClick r:id="rId3"/>
              </a:rPr>
              <a:t>Fido as Feed</a:t>
            </a:r>
            <a:r>
              <a:rPr lang="en" sz="1800"/>
              <a:t>” case and trying to write a primary case presentation that includes these engagement methods as well.</a:t>
            </a:r>
            <a:endParaRPr sz="1800"/>
          </a:p>
          <a:p>
            <a:pPr indent="0" lvl="0" marL="0" rtl="0" algn="l">
              <a:spcBef>
                <a:spcPts val="0"/>
              </a:spcBef>
              <a:spcAft>
                <a:spcPts val="0"/>
              </a:spcAft>
              <a:buNone/>
            </a:pPr>
            <a:r>
              <a:t/>
            </a:r>
            <a:endParaRPr sz="1800"/>
          </a:p>
          <a:p>
            <a:pPr indent="0" lvl="0" marL="0" rtl="0" algn="l">
              <a:spcBef>
                <a:spcPts val="0"/>
              </a:spcBef>
              <a:spcAft>
                <a:spcPts val="0"/>
              </a:spcAft>
              <a:buNone/>
            </a:pPr>
            <a:r>
              <a:t/>
            </a:r>
            <a:endParaRPr sz="1800"/>
          </a:p>
        </p:txBody>
      </p:sp>
      <p:pic>
        <p:nvPicPr>
          <p:cNvPr id="164" name="Google Shape;164;p23"/>
          <p:cNvPicPr preferRelativeResize="0"/>
          <p:nvPr/>
        </p:nvPicPr>
        <p:blipFill>
          <a:blip r:embed="rId4">
            <a:alphaModFix/>
          </a:blip>
          <a:stretch>
            <a:fillRect/>
          </a:stretch>
        </p:blipFill>
        <p:spPr>
          <a:xfrm>
            <a:off x="4736725" y="152400"/>
            <a:ext cx="4070525" cy="4838698"/>
          </a:xfrm>
          <a:prstGeom prst="rect">
            <a:avLst/>
          </a:prstGeom>
          <a:noFill/>
          <a:ln cap="flat" cmpd="sng" w="9525">
            <a:solidFill>
              <a:schemeClr val="dk2"/>
            </a:solidFill>
            <a:prstDash val="solid"/>
            <a:round/>
            <a:headEnd len="sm" w="sm" type="none"/>
            <a:tailEnd len="sm" w="sm" type="none"/>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sp>
        <p:nvSpPr>
          <p:cNvPr id="60" name="Google Shape;60;p14"/>
          <p:cNvSpPr txBox="1"/>
          <p:nvPr>
            <p:ph type="title"/>
          </p:nvPr>
        </p:nvSpPr>
        <p:spPr>
          <a:xfrm>
            <a:off x="311700" y="27710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b="1" i="1" lang="en" sz="2520"/>
              <a:t>The Importance of Engaging with Alternate Views:</a:t>
            </a:r>
            <a:endParaRPr b="1" i="1" sz="2520"/>
          </a:p>
        </p:txBody>
      </p:sp>
      <p:sp>
        <p:nvSpPr>
          <p:cNvPr id="61" name="Google Shape;61;p14"/>
          <p:cNvSpPr txBox="1"/>
          <p:nvPr>
            <p:ph idx="1" type="body"/>
          </p:nvPr>
        </p:nvSpPr>
        <p:spPr>
          <a:xfrm>
            <a:off x="311700" y="984575"/>
            <a:ext cx="5419200" cy="34164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Clr>
                <a:schemeClr val="dk1"/>
              </a:buClr>
              <a:buSzPts val="2000"/>
              <a:buAutoNum type="arabicPeriod"/>
            </a:pPr>
            <a:r>
              <a:rPr lang="en" sz="2000">
                <a:solidFill>
                  <a:schemeClr val="dk1"/>
                </a:solidFill>
              </a:rPr>
              <a:t>Your argument is more thoughtful, well-rounded, and clear.</a:t>
            </a:r>
            <a:endParaRPr sz="2000">
              <a:solidFill>
                <a:schemeClr val="dk1"/>
              </a:solidFill>
            </a:endParaRPr>
          </a:p>
          <a:p>
            <a:pPr indent="-355600" lvl="0" marL="457200" rtl="0" algn="l">
              <a:spcBef>
                <a:spcPts val="0"/>
              </a:spcBef>
              <a:spcAft>
                <a:spcPts val="0"/>
              </a:spcAft>
              <a:buClr>
                <a:schemeClr val="dk1"/>
              </a:buClr>
              <a:buSzPts val="2000"/>
              <a:buAutoNum type="arabicPeriod"/>
            </a:pPr>
            <a:r>
              <a:rPr lang="en" sz="2000">
                <a:solidFill>
                  <a:schemeClr val="dk1"/>
                </a:solidFill>
              </a:rPr>
              <a:t>You’re able to anticipate (not only react) to other people’s positions, ideas, and values who will undoubtedly be different from your own.</a:t>
            </a:r>
            <a:endParaRPr sz="2000">
              <a:solidFill>
                <a:schemeClr val="dk1"/>
              </a:solidFill>
            </a:endParaRPr>
          </a:p>
          <a:p>
            <a:pPr indent="-355600" lvl="0" marL="457200" rtl="0" algn="l">
              <a:spcBef>
                <a:spcPts val="0"/>
              </a:spcBef>
              <a:spcAft>
                <a:spcPts val="0"/>
              </a:spcAft>
              <a:buClr>
                <a:schemeClr val="dk1"/>
              </a:buClr>
              <a:buSzPts val="2000"/>
              <a:buAutoNum type="arabicPeriod"/>
            </a:pPr>
            <a:r>
              <a:rPr lang="en" sz="2000">
                <a:solidFill>
                  <a:schemeClr val="dk1"/>
                </a:solidFill>
              </a:rPr>
              <a:t>The rubric for High School Ethics Bowl rewards engaging with differing viewpoints (and conversely, your team will lose points if you forget this critical element).</a:t>
            </a:r>
            <a:endParaRPr sz="2000">
              <a:solidFill>
                <a:schemeClr val="dk1"/>
              </a:solidFill>
            </a:endParaRPr>
          </a:p>
        </p:txBody>
      </p:sp>
      <p:pic>
        <p:nvPicPr>
          <p:cNvPr descr="Child custody isolated cartoon vector illustrations. (Provided by Getty Images)" id="62" name="Google Shape;62;p14"/>
          <p:cNvPicPr preferRelativeResize="0"/>
          <p:nvPr/>
        </p:nvPicPr>
        <p:blipFill>
          <a:blip r:embed="rId3">
            <a:alphaModFix/>
          </a:blip>
          <a:stretch>
            <a:fillRect/>
          </a:stretch>
        </p:blipFill>
        <p:spPr>
          <a:xfrm>
            <a:off x="5844950" y="1178675"/>
            <a:ext cx="3108303" cy="3109821"/>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 name="Shape 66"/>
        <p:cNvGrpSpPr/>
        <p:nvPr/>
      </p:nvGrpSpPr>
      <p:grpSpPr>
        <a:xfrm>
          <a:off x="0" y="0"/>
          <a:ext cx="0" cy="0"/>
          <a:chOff x="0" y="0"/>
          <a:chExt cx="0" cy="0"/>
        </a:xfrm>
      </p:grpSpPr>
      <p:sp>
        <p:nvSpPr>
          <p:cNvPr id="67" name="Google Shape;67;p15"/>
          <p:cNvSpPr txBox="1"/>
          <p:nvPr>
            <p:ph type="title"/>
          </p:nvPr>
        </p:nvSpPr>
        <p:spPr>
          <a:xfrm>
            <a:off x="311700" y="738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b="1" i="1" lang="en" sz="2520"/>
              <a:t>Ethics Bowl Rubric For Primary Presentations:</a:t>
            </a:r>
            <a:endParaRPr b="1" i="1" sz="2520"/>
          </a:p>
        </p:txBody>
      </p:sp>
      <p:sp>
        <p:nvSpPr>
          <p:cNvPr id="68" name="Google Shape;68;p15"/>
          <p:cNvSpPr txBox="1"/>
          <p:nvPr>
            <p:ph idx="1" type="body"/>
          </p:nvPr>
        </p:nvSpPr>
        <p:spPr>
          <a:xfrm>
            <a:off x="5464050" y="763575"/>
            <a:ext cx="3236100" cy="3928500"/>
          </a:xfrm>
          <a:prstGeom prst="rect">
            <a:avLst/>
          </a:prstGeom>
          <a:solidFill>
            <a:srgbClr val="F4CCCC"/>
          </a:solidFill>
        </p:spPr>
        <p:txBody>
          <a:bodyPr anchorCtr="0" anchor="t" bIns="91425" lIns="91425" spcFirstLastPara="1" rIns="91425" wrap="square" tIns="91425">
            <a:noAutofit/>
          </a:bodyPr>
          <a:lstStyle/>
          <a:p>
            <a:pPr indent="0" lvl="0" marL="0" rtl="0" algn="l">
              <a:spcBef>
                <a:spcPts val="0"/>
              </a:spcBef>
              <a:spcAft>
                <a:spcPts val="0"/>
              </a:spcAft>
              <a:buNone/>
            </a:pPr>
            <a:r>
              <a:rPr lang="en" sz="2000">
                <a:solidFill>
                  <a:schemeClr val="dk1"/>
                </a:solidFill>
              </a:rPr>
              <a:t>Any ethical dilemma or case study will have multiple moral dimensions and multiple viewpoints.</a:t>
            </a:r>
            <a:endParaRPr sz="2000">
              <a:solidFill>
                <a:schemeClr val="dk1"/>
              </a:solidFill>
            </a:endParaRPr>
          </a:p>
          <a:p>
            <a:pPr indent="0" lvl="0" marL="0" rtl="0" algn="l">
              <a:spcBef>
                <a:spcPts val="1200"/>
              </a:spcBef>
              <a:spcAft>
                <a:spcPts val="0"/>
              </a:spcAft>
              <a:buNone/>
            </a:pPr>
            <a:r>
              <a:rPr lang="en" sz="2000">
                <a:solidFill>
                  <a:schemeClr val="dk1"/>
                </a:solidFill>
              </a:rPr>
              <a:t>Not 1, not 2—</a:t>
            </a:r>
            <a:r>
              <a:rPr i="1" lang="en" sz="2000">
                <a:solidFill>
                  <a:schemeClr val="dk1"/>
                </a:solidFill>
              </a:rPr>
              <a:t>multiple</a:t>
            </a:r>
            <a:r>
              <a:rPr lang="en" sz="2000">
                <a:solidFill>
                  <a:schemeClr val="dk1"/>
                </a:solidFill>
              </a:rPr>
              <a:t>.</a:t>
            </a:r>
            <a:endParaRPr sz="2000">
              <a:solidFill>
                <a:schemeClr val="dk1"/>
              </a:solidFill>
            </a:endParaRPr>
          </a:p>
          <a:p>
            <a:pPr indent="0" lvl="0" marL="0" rtl="0" algn="l">
              <a:spcBef>
                <a:spcPts val="1200"/>
              </a:spcBef>
              <a:spcAft>
                <a:spcPts val="1200"/>
              </a:spcAft>
              <a:buNone/>
            </a:pPr>
            <a:r>
              <a:rPr lang="en" sz="2000">
                <a:solidFill>
                  <a:schemeClr val="dk1"/>
                </a:solidFill>
              </a:rPr>
              <a:t>Identifying these dimension</a:t>
            </a:r>
            <a:r>
              <a:rPr lang="en" sz="2000" u="sng">
                <a:solidFill>
                  <a:schemeClr val="dk1"/>
                </a:solidFill>
              </a:rPr>
              <a:t>s</a:t>
            </a:r>
            <a:r>
              <a:rPr lang="en" sz="2000">
                <a:solidFill>
                  <a:schemeClr val="dk1"/>
                </a:solidFill>
              </a:rPr>
              <a:t> and viewpoint</a:t>
            </a:r>
            <a:r>
              <a:rPr lang="en" sz="2000" u="sng">
                <a:solidFill>
                  <a:schemeClr val="dk1"/>
                </a:solidFill>
              </a:rPr>
              <a:t>s </a:t>
            </a:r>
            <a:r>
              <a:rPr lang="en" sz="2000">
                <a:solidFill>
                  <a:schemeClr val="dk1"/>
                </a:solidFill>
              </a:rPr>
              <a:t>can be the difference in an Ethics Bowl match. </a:t>
            </a:r>
            <a:endParaRPr sz="2000">
              <a:solidFill>
                <a:schemeClr val="dk1"/>
              </a:solidFill>
            </a:endParaRPr>
          </a:p>
        </p:txBody>
      </p:sp>
      <p:pic>
        <p:nvPicPr>
          <p:cNvPr id="69" name="Google Shape;69;p15"/>
          <p:cNvPicPr preferRelativeResize="0"/>
          <p:nvPr/>
        </p:nvPicPr>
        <p:blipFill>
          <a:blip r:embed="rId3">
            <a:alphaModFix/>
          </a:blip>
          <a:stretch>
            <a:fillRect/>
          </a:stretch>
        </p:blipFill>
        <p:spPr>
          <a:xfrm>
            <a:off x="143550" y="763575"/>
            <a:ext cx="5044349" cy="3423675"/>
          </a:xfrm>
          <a:prstGeom prst="rect">
            <a:avLst/>
          </a:prstGeom>
          <a:noFill/>
          <a:ln>
            <a:noFill/>
          </a:ln>
        </p:spPr>
      </p:pic>
      <p:sp>
        <p:nvSpPr>
          <p:cNvPr id="70" name="Google Shape;70;p15"/>
          <p:cNvSpPr/>
          <p:nvPr/>
        </p:nvSpPr>
        <p:spPr>
          <a:xfrm>
            <a:off x="216100" y="1970000"/>
            <a:ext cx="4737000" cy="238800"/>
          </a:xfrm>
          <a:prstGeom prst="ellipse">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FF0000"/>
              </a:solidFill>
            </a:endParaRPr>
          </a:p>
        </p:txBody>
      </p:sp>
      <p:sp>
        <p:nvSpPr>
          <p:cNvPr id="71" name="Google Shape;71;p15"/>
          <p:cNvSpPr/>
          <p:nvPr/>
        </p:nvSpPr>
        <p:spPr>
          <a:xfrm>
            <a:off x="143550" y="2933300"/>
            <a:ext cx="5118900" cy="504300"/>
          </a:xfrm>
          <a:prstGeom prst="ellipse">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FF0000"/>
              </a:solidFill>
            </a:endParaRPr>
          </a:p>
        </p:txBody>
      </p:sp>
      <p:cxnSp>
        <p:nvCxnSpPr>
          <p:cNvPr id="72" name="Google Shape;72;p15"/>
          <p:cNvCxnSpPr/>
          <p:nvPr/>
        </p:nvCxnSpPr>
        <p:spPr>
          <a:xfrm>
            <a:off x="1798025" y="2385375"/>
            <a:ext cx="1316700" cy="0"/>
          </a:xfrm>
          <a:prstGeom prst="straightConnector1">
            <a:avLst/>
          </a:prstGeom>
          <a:noFill/>
          <a:ln cap="flat" cmpd="sng" w="9525">
            <a:solidFill>
              <a:srgbClr val="FF0000"/>
            </a:solidFill>
            <a:prstDash val="solid"/>
            <a:round/>
            <a:headEnd len="med" w="med" type="none"/>
            <a:tailEnd len="med" w="med" type="none"/>
          </a:ln>
        </p:spPr>
      </p:cxnSp>
      <p:cxnSp>
        <p:nvCxnSpPr>
          <p:cNvPr id="73" name="Google Shape;73;p15"/>
          <p:cNvCxnSpPr/>
          <p:nvPr/>
        </p:nvCxnSpPr>
        <p:spPr>
          <a:xfrm>
            <a:off x="1013625" y="3545275"/>
            <a:ext cx="3038100" cy="0"/>
          </a:xfrm>
          <a:prstGeom prst="straightConnector1">
            <a:avLst/>
          </a:prstGeom>
          <a:noFill/>
          <a:ln cap="flat" cmpd="sng" w="9525">
            <a:solidFill>
              <a:srgbClr val="FF0000"/>
            </a:solidFill>
            <a:prstDash val="solid"/>
            <a:round/>
            <a:headEnd len="med" w="med" type="none"/>
            <a:tailEnd len="med" w="med" type="none"/>
          </a:ln>
        </p:spPr>
      </p:cxnSp>
      <p:cxnSp>
        <p:nvCxnSpPr>
          <p:cNvPr id="74" name="Google Shape;74;p15"/>
          <p:cNvCxnSpPr/>
          <p:nvPr/>
        </p:nvCxnSpPr>
        <p:spPr>
          <a:xfrm>
            <a:off x="1013625" y="3671150"/>
            <a:ext cx="1783200" cy="0"/>
          </a:xfrm>
          <a:prstGeom prst="straightConnector1">
            <a:avLst/>
          </a:prstGeom>
          <a:noFill/>
          <a:ln cap="flat" cmpd="sng" w="9525">
            <a:solidFill>
              <a:srgbClr val="FF0000"/>
            </a:solidFill>
            <a:prstDash val="solid"/>
            <a:round/>
            <a:headEnd len="med" w="med" type="none"/>
            <a:tailEnd len="med" w="med" type="none"/>
          </a:ln>
        </p:spPr>
      </p:cxnSp>
      <p:cxnSp>
        <p:nvCxnSpPr>
          <p:cNvPr id="75" name="Google Shape;75;p15"/>
          <p:cNvCxnSpPr>
            <a:stCxn id="70" idx="6"/>
          </p:cNvCxnSpPr>
          <p:nvPr/>
        </p:nvCxnSpPr>
        <p:spPr>
          <a:xfrm flipH="1" rot="10800000">
            <a:off x="4953100" y="1757900"/>
            <a:ext cx="512700" cy="331500"/>
          </a:xfrm>
          <a:prstGeom prst="straightConnector1">
            <a:avLst/>
          </a:prstGeom>
          <a:noFill/>
          <a:ln cap="flat" cmpd="sng" w="19050">
            <a:solidFill>
              <a:srgbClr val="FF0000"/>
            </a:solidFill>
            <a:prstDash val="solid"/>
            <a:round/>
            <a:headEnd len="med" w="med" type="none"/>
            <a:tailEnd len="med" w="med" type="triangle"/>
          </a:ln>
        </p:spPr>
      </p:cxnSp>
      <p:cxnSp>
        <p:nvCxnSpPr>
          <p:cNvPr id="76" name="Google Shape;76;p15"/>
          <p:cNvCxnSpPr/>
          <p:nvPr/>
        </p:nvCxnSpPr>
        <p:spPr>
          <a:xfrm flipH="1" rot="10800000">
            <a:off x="4953100" y="2076100"/>
            <a:ext cx="521400" cy="987600"/>
          </a:xfrm>
          <a:prstGeom prst="straightConnector1">
            <a:avLst/>
          </a:prstGeom>
          <a:noFill/>
          <a:ln cap="flat" cmpd="sng" w="19050">
            <a:solidFill>
              <a:srgbClr val="FF0000"/>
            </a:solidFill>
            <a:prstDash val="solid"/>
            <a:round/>
            <a:headEnd len="med" w="med" type="none"/>
            <a:tailEnd len="med" w="med" type="triangle"/>
          </a:ln>
        </p:spPr>
      </p:cxn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 name="Shape 80"/>
        <p:cNvGrpSpPr/>
        <p:nvPr/>
      </p:nvGrpSpPr>
      <p:grpSpPr>
        <a:xfrm>
          <a:off x="0" y="0"/>
          <a:ext cx="0" cy="0"/>
          <a:chOff x="0" y="0"/>
          <a:chExt cx="0" cy="0"/>
        </a:xfrm>
      </p:grpSpPr>
      <p:sp>
        <p:nvSpPr>
          <p:cNvPr id="81" name="Google Shape;81;p16"/>
          <p:cNvSpPr txBox="1"/>
          <p:nvPr>
            <p:ph type="title"/>
          </p:nvPr>
        </p:nvSpPr>
        <p:spPr>
          <a:xfrm>
            <a:off x="311700" y="738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b="1" i="1" lang="en" sz="2520"/>
              <a:t>Ethics Bowl Rubric For Primary Presentations:</a:t>
            </a:r>
            <a:endParaRPr b="1" i="1" sz="2520"/>
          </a:p>
        </p:txBody>
      </p:sp>
      <p:sp>
        <p:nvSpPr>
          <p:cNvPr id="82" name="Google Shape;82;p16"/>
          <p:cNvSpPr txBox="1"/>
          <p:nvPr>
            <p:ph idx="1" type="body"/>
          </p:nvPr>
        </p:nvSpPr>
        <p:spPr>
          <a:xfrm>
            <a:off x="5464050" y="763575"/>
            <a:ext cx="3236100" cy="4084500"/>
          </a:xfrm>
          <a:prstGeom prst="rect">
            <a:avLst/>
          </a:prstGeom>
          <a:solidFill>
            <a:srgbClr val="F4CCCC"/>
          </a:solidFill>
        </p:spPr>
        <p:txBody>
          <a:bodyPr anchorCtr="0" anchor="t" bIns="91425" lIns="91425" spcFirstLastPara="1" rIns="91425" wrap="square" tIns="91425">
            <a:noAutofit/>
          </a:bodyPr>
          <a:lstStyle/>
          <a:p>
            <a:pPr indent="0" lvl="0" marL="0" rtl="0" algn="l">
              <a:spcBef>
                <a:spcPts val="0"/>
              </a:spcBef>
              <a:spcAft>
                <a:spcPts val="0"/>
              </a:spcAft>
              <a:buNone/>
            </a:pPr>
            <a:r>
              <a:rPr lang="en" sz="1700">
                <a:solidFill>
                  <a:schemeClr val="dk1"/>
                </a:solidFill>
              </a:rPr>
              <a:t>Also, notice that the rubric doesn’t say you must “prove them wrong” or “disagree with all of them”. </a:t>
            </a:r>
            <a:endParaRPr sz="1700">
              <a:solidFill>
                <a:schemeClr val="dk1"/>
              </a:solidFill>
            </a:endParaRPr>
          </a:p>
          <a:p>
            <a:pPr indent="0" lvl="0" marL="0" rtl="0" algn="l">
              <a:spcBef>
                <a:spcPts val="1200"/>
              </a:spcBef>
              <a:spcAft>
                <a:spcPts val="0"/>
              </a:spcAft>
              <a:buNone/>
            </a:pPr>
            <a:r>
              <a:rPr lang="en" sz="1700">
                <a:solidFill>
                  <a:schemeClr val="dk1"/>
                </a:solidFill>
              </a:rPr>
              <a:t>The key words are </a:t>
            </a:r>
            <a:r>
              <a:rPr b="1" lang="en" sz="1700">
                <a:solidFill>
                  <a:schemeClr val="dk1"/>
                </a:solidFill>
              </a:rPr>
              <a:t>INSIGHTFUL</a:t>
            </a:r>
            <a:r>
              <a:rPr lang="en" sz="1700">
                <a:solidFill>
                  <a:schemeClr val="dk1"/>
                </a:solidFill>
              </a:rPr>
              <a:t> and </a:t>
            </a:r>
            <a:r>
              <a:rPr b="1" lang="en" sz="1700">
                <a:solidFill>
                  <a:schemeClr val="dk1"/>
                </a:solidFill>
              </a:rPr>
              <a:t>THOROUGH</a:t>
            </a:r>
            <a:r>
              <a:rPr lang="en" sz="1700">
                <a:solidFill>
                  <a:schemeClr val="dk1"/>
                </a:solidFill>
              </a:rPr>
              <a:t>.</a:t>
            </a:r>
            <a:endParaRPr sz="1700">
              <a:solidFill>
                <a:schemeClr val="dk1"/>
              </a:solidFill>
            </a:endParaRPr>
          </a:p>
          <a:p>
            <a:pPr indent="0" lvl="0" marL="0" rtl="0" algn="l">
              <a:spcBef>
                <a:spcPts val="1200"/>
              </a:spcBef>
              <a:spcAft>
                <a:spcPts val="1200"/>
              </a:spcAft>
              <a:buNone/>
            </a:pPr>
            <a:r>
              <a:rPr lang="en" sz="1700">
                <a:solidFill>
                  <a:schemeClr val="dk1"/>
                </a:solidFill>
              </a:rPr>
              <a:t>Don’t reduce the other perspectives to make your side “stronger”. The goal is to engage with these perspectives in a meaningful way.</a:t>
            </a:r>
            <a:endParaRPr sz="1700">
              <a:solidFill>
                <a:schemeClr val="dk1"/>
              </a:solidFill>
            </a:endParaRPr>
          </a:p>
        </p:txBody>
      </p:sp>
      <p:pic>
        <p:nvPicPr>
          <p:cNvPr id="83" name="Google Shape;83;p16"/>
          <p:cNvPicPr preferRelativeResize="0"/>
          <p:nvPr/>
        </p:nvPicPr>
        <p:blipFill>
          <a:blip r:embed="rId3">
            <a:alphaModFix/>
          </a:blip>
          <a:stretch>
            <a:fillRect/>
          </a:stretch>
        </p:blipFill>
        <p:spPr>
          <a:xfrm>
            <a:off x="143550" y="763575"/>
            <a:ext cx="5044349" cy="3423675"/>
          </a:xfrm>
          <a:prstGeom prst="rect">
            <a:avLst/>
          </a:prstGeom>
          <a:noFill/>
          <a:ln>
            <a:noFill/>
          </a:ln>
        </p:spPr>
      </p:pic>
      <p:sp>
        <p:nvSpPr>
          <p:cNvPr id="84" name="Google Shape;84;p16"/>
          <p:cNvSpPr/>
          <p:nvPr/>
        </p:nvSpPr>
        <p:spPr>
          <a:xfrm>
            <a:off x="216100" y="1970000"/>
            <a:ext cx="4737000" cy="238800"/>
          </a:xfrm>
          <a:prstGeom prst="ellipse">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FF0000"/>
              </a:solidFill>
            </a:endParaRPr>
          </a:p>
        </p:txBody>
      </p:sp>
      <p:sp>
        <p:nvSpPr>
          <p:cNvPr id="85" name="Google Shape;85;p16"/>
          <p:cNvSpPr/>
          <p:nvPr/>
        </p:nvSpPr>
        <p:spPr>
          <a:xfrm>
            <a:off x="143550" y="2933300"/>
            <a:ext cx="5118900" cy="504300"/>
          </a:xfrm>
          <a:prstGeom prst="ellipse">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FF0000"/>
              </a:solidFill>
            </a:endParaRPr>
          </a:p>
        </p:txBody>
      </p:sp>
      <p:cxnSp>
        <p:nvCxnSpPr>
          <p:cNvPr id="86" name="Google Shape;86;p16"/>
          <p:cNvCxnSpPr/>
          <p:nvPr/>
        </p:nvCxnSpPr>
        <p:spPr>
          <a:xfrm>
            <a:off x="1798025" y="2385375"/>
            <a:ext cx="1316700" cy="0"/>
          </a:xfrm>
          <a:prstGeom prst="straightConnector1">
            <a:avLst/>
          </a:prstGeom>
          <a:noFill/>
          <a:ln cap="flat" cmpd="sng" w="9525">
            <a:solidFill>
              <a:srgbClr val="FF0000"/>
            </a:solidFill>
            <a:prstDash val="solid"/>
            <a:round/>
            <a:headEnd len="med" w="med" type="none"/>
            <a:tailEnd len="med" w="med" type="none"/>
          </a:ln>
        </p:spPr>
      </p:cxnSp>
      <p:cxnSp>
        <p:nvCxnSpPr>
          <p:cNvPr id="87" name="Google Shape;87;p16"/>
          <p:cNvCxnSpPr/>
          <p:nvPr/>
        </p:nvCxnSpPr>
        <p:spPr>
          <a:xfrm>
            <a:off x="1013625" y="3545275"/>
            <a:ext cx="3038100" cy="0"/>
          </a:xfrm>
          <a:prstGeom prst="straightConnector1">
            <a:avLst/>
          </a:prstGeom>
          <a:noFill/>
          <a:ln cap="flat" cmpd="sng" w="9525">
            <a:solidFill>
              <a:srgbClr val="FF0000"/>
            </a:solidFill>
            <a:prstDash val="solid"/>
            <a:round/>
            <a:headEnd len="med" w="med" type="none"/>
            <a:tailEnd len="med" w="med" type="none"/>
          </a:ln>
        </p:spPr>
      </p:cxnSp>
      <p:cxnSp>
        <p:nvCxnSpPr>
          <p:cNvPr id="88" name="Google Shape;88;p16"/>
          <p:cNvCxnSpPr/>
          <p:nvPr/>
        </p:nvCxnSpPr>
        <p:spPr>
          <a:xfrm>
            <a:off x="1013625" y="3671150"/>
            <a:ext cx="1783200" cy="0"/>
          </a:xfrm>
          <a:prstGeom prst="straightConnector1">
            <a:avLst/>
          </a:prstGeom>
          <a:noFill/>
          <a:ln cap="flat" cmpd="sng" w="9525">
            <a:solidFill>
              <a:srgbClr val="FF0000"/>
            </a:solidFill>
            <a:prstDash val="solid"/>
            <a:round/>
            <a:headEnd len="med" w="med" type="none"/>
            <a:tailEnd len="med" w="med" type="none"/>
          </a:ln>
        </p:spPr>
      </p:cxnSp>
      <p:cxnSp>
        <p:nvCxnSpPr>
          <p:cNvPr id="89" name="Google Shape;89;p16"/>
          <p:cNvCxnSpPr>
            <a:stCxn id="84" idx="6"/>
          </p:cNvCxnSpPr>
          <p:nvPr/>
        </p:nvCxnSpPr>
        <p:spPr>
          <a:xfrm flipH="1" rot="10800000">
            <a:off x="4953100" y="1775600"/>
            <a:ext cx="468300" cy="313800"/>
          </a:xfrm>
          <a:prstGeom prst="straightConnector1">
            <a:avLst/>
          </a:prstGeom>
          <a:noFill/>
          <a:ln cap="flat" cmpd="sng" w="19050">
            <a:solidFill>
              <a:srgbClr val="FF0000"/>
            </a:solidFill>
            <a:prstDash val="solid"/>
            <a:round/>
            <a:headEnd len="med" w="med" type="none"/>
            <a:tailEnd len="med" w="med" type="triangle"/>
          </a:ln>
        </p:spPr>
      </p:cxnSp>
      <p:cxnSp>
        <p:nvCxnSpPr>
          <p:cNvPr id="90" name="Google Shape;90;p16"/>
          <p:cNvCxnSpPr/>
          <p:nvPr/>
        </p:nvCxnSpPr>
        <p:spPr>
          <a:xfrm flipH="1" rot="10800000">
            <a:off x="4953100" y="2217400"/>
            <a:ext cx="495000" cy="846300"/>
          </a:xfrm>
          <a:prstGeom prst="straightConnector1">
            <a:avLst/>
          </a:prstGeom>
          <a:noFill/>
          <a:ln cap="flat" cmpd="sng" w="19050">
            <a:solidFill>
              <a:srgbClr val="FF0000"/>
            </a:solidFill>
            <a:prstDash val="solid"/>
            <a:round/>
            <a:headEnd len="med" w="med" type="none"/>
            <a:tailEnd len="med" w="med" type="triangle"/>
          </a:ln>
        </p:spPr>
      </p:cxn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solidFill>
      </p:bgPr>
    </p:bg>
    <p:spTree>
      <p:nvGrpSpPr>
        <p:cNvPr id="94" name="Shape 94"/>
        <p:cNvGrpSpPr/>
        <p:nvPr/>
      </p:nvGrpSpPr>
      <p:grpSpPr>
        <a:xfrm>
          <a:off x="0" y="0"/>
          <a:ext cx="0" cy="0"/>
          <a:chOff x="0" y="0"/>
          <a:chExt cx="0" cy="0"/>
        </a:xfrm>
      </p:grpSpPr>
      <p:sp>
        <p:nvSpPr>
          <p:cNvPr id="95" name="Google Shape;95;p17"/>
          <p:cNvSpPr txBox="1"/>
          <p:nvPr>
            <p:ph type="title"/>
          </p:nvPr>
        </p:nvSpPr>
        <p:spPr>
          <a:xfrm>
            <a:off x="311700" y="22597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i="1" lang="en"/>
              <a:t>Let’s practice…</a:t>
            </a:r>
            <a:endParaRPr b="1" i="1"/>
          </a:p>
        </p:txBody>
      </p:sp>
      <p:sp>
        <p:nvSpPr>
          <p:cNvPr id="96" name="Google Shape;96;p17"/>
          <p:cNvSpPr txBox="1"/>
          <p:nvPr>
            <p:ph idx="1" type="body"/>
          </p:nvPr>
        </p:nvSpPr>
        <p:spPr>
          <a:xfrm>
            <a:off x="311700" y="798675"/>
            <a:ext cx="3262800" cy="3416400"/>
          </a:xfrm>
          <a:prstGeom prst="rect">
            <a:avLst/>
          </a:prstGeom>
        </p:spPr>
        <p:txBody>
          <a:bodyPr anchorCtr="0" anchor="t" bIns="91425" lIns="91425" spcFirstLastPara="1" rIns="91425" wrap="square" tIns="91425">
            <a:noAutofit/>
          </a:bodyPr>
          <a:lstStyle/>
          <a:p>
            <a:pPr indent="0" lvl="0" marL="0" rtl="0" algn="l">
              <a:lnSpc>
                <a:spcPct val="105000"/>
              </a:lnSpc>
              <a:spcBef>
                <a:spcPts val="0"/>
              </a:spcBef>
              <a:spcAft>
                <a:spcPts val="0"/>
              </a:spcAft>
              <a:buSzPts val="853"/>
              <a:buNone/>
            </a:pPr>
            <a:r>
              <a:rPr lang="en" sz="1595">
                <a:solidFill>
                  <a:schemeClr val="dk1"/>
                </a:solidFill>
              </a:rPr>
              <a:t>Imagine that you are scrolling through social media when you come across an article about a local high school that made the news because hundreds of students walked out of class to protest. </a:t>
            </a:r>
            <a:endParaRPr sz="1595">
              <a:solidFill>
                <a:schemeClr val="dk1"/>
              </a:solidFill>
            </a:endParaRPr>
          </a:p>
          <a:p>
            <a:pPr indent="0" lvl="0" marL="0" rtl="0" algn="l">
              <a:lnSpc>
                <a:spcPct val="105000"/>
              </a:lnSpc>
              <a:spcBef>
                <a:spcPts val="1200"/>
              </a:spcBef>
              <a:spcAft>
                <a:spcPts val="0"/>
              </a:spcAft>
              <a:buSzPts val="853"/>
              <a:buNone/>
            </a:pPr>
            <a:r>
              <a:rPr lang="en" sz="1595">
                <a:solidFill>
                  <a:schemeClr val="dk1"/>
                </a:solidFill>
              </a:rPr>
              <a:t>Let’s pretend you know very little about what sparked the protest. However, you can tell that the central moral issue at stake is whether or not students should be allowed to organize protests like this at school.</a:t>
            </a:r>
            <a:endParaRPr sz="1595">
              <a:solidFill>
                <a:schemeClr val="dk1"/>
              </a:solidFill>
            </a:endParaRPr>
          </a:p>
          <a:p>
            <a:pPr indent="0" lvl="0" marL="0" rtl="0" algn="l">
              <a:lnSpc>
                <a:spcPct val="105000"/>
              </a:lnSpc>
              <a:spcBef>
                <a:spcPts val="1200"/>
              </a:spcBef>
              <a:spcAft>
                <a:spcPts val="1200"/>
              </a:spcAft>
              <a:buSzPts val="853"/>
              <a:buNone/>
            </a:pPr>
            <a:r>
              <a:t/>
            </a:r>
            <a:endParaRPr sz="1395"/>
          </a:p>
        </p:txBody>
      </p:sp>
      <p:pic>
        <p:nvPicPr>
          <p:cNvPr id="97" name="Google Shape;97;p17"/>
          <p:cNvPicPr preferRelativeResize="0"/>
          <p:nvPr/>
        </p:nvPicPr>
        <p:blipFill rotWithShape="1">
          <a:blip r:embed="rId3">
            <a:alphaModFix/>
          </a:blip>
          <a:srcRect b="81136" l="0" r="0" t="0"/>
          <a:stretch/>
        </p:blipFill>
        <p:spPr>
          <a:xfrm>
            <a:off x="3808836" y="83562"/>
            <a:ext cx="5253489" cy="1335978"/>
          </a:xfrm>
          <a:prstGeom prst="rect">
            <a:avLst/>
          </a:prstGeom>
          <a:noFill/>
          <a:ln>
            <a:noFill/>
          </a:ln>
        </p:spPr>
      </p:pic>
      <p:sp>
        <p:nvSpPr>
          <p:cNvPr id="98" name="Google Shape;98;p17"/>
          <p:cNvSpPr txBox="1"/>
          <p:nvPr/>
        </p:nvSpPr>
        <p:spPr>
          <a:xfrm>
            <a:off x="3925737" y="571954"/>
            <a:ext cx="4975200" cy="847500"/>
          </a:xfrm>
          <a:prstGeom prst="rect">
            <a:avLst/>
          </a:prstGeom>
          <a:solidFill>
            <a:srgbClr val="FFFFFF"/>
          </a:solidFill>
          <a:ln>
            <a:noFill/>
          </a:ln>
        </p:spPr>
        <p:txBody>
          <a:bodyPr anchorCtr="0" anchor="t" bIns="92725" lIns="92725" spcFirstLastPara="1" rIns="92725" wrap="square" tIns="92725">
            <a:noAutofit/>
          </a:bodyPr>
          <a:lstStyle/>
          <a:p>
            <a:pPr indent="0" lvl="0" marL="0" rtl="0" algn="l">
              <a:lnSpc>
                <a:spcPct val="80000"/>
              </a:lnSpc>
              <a:spcBef>
                <a:spcPts val="0"/>
              </a:spcBef>
              <a:spcAft>
                <a:spcPts val="0"/>
              </a:spcAft>
              <a:buNone/>
            </a:pPr>
            <a:r>
              <a:rPr lang="en" sz="1318"/>
              <a:t>Hundreds of students at Williamsburg Central Walked out of class today for nearly 2 hours to protest. Students are calling this “a chance to speak out as citizens”. Administrators are calling it a “disruption to learning”. What do you think?</a:t>
            </a:r>
            <a:endParaRPr sz="1318"/>
          </a:p>
        </p:txBody>
      </p:sp>
      <p:pic>
        <p:nvPicPr>
          <p:cNvPr id="99" name="Google Shape;99;p17"/>
          <p:cNvPicPr preferRelativeResize="0"/>
          <p:nvPr/>
        </p:nvPicPr>
        <p:blipFill rotWithShape="1">
          <a:blip r:embed="rId3">
            <a:alphaModFix/>
          </a:blip>
          <a:srcRect b="0" l="0" r="0" t="92202"/>
          <a:stretch/>
        </p:blipFill>
        <p:spPr>
          <a:xfrm>
            <a:off x="3808836" y="4507632"/>
            <a:ext cx="5253489" cy="552306"/>
          </a:xfrm>
          <a:prstGeom prst="rect">
            <a:avLst/>
          </a:prstGeom>
          <a:noFill/>
          <a:ln>
            <a:noFill/>
          </a:ln>
        </p:spPr>
      </p:pic>
      <p:pic>
        <p:nvPicPr>
          <p:cNvPr id="100" name="Google Shape;100;p17"/>
          <p:cNvPicPr preferRelativeResize="0"/>
          <p:nvPr/>
        </p:nvPicPr>
        <p:blipFill rotWithShape="1">
          <a:blip r:embed="rId4">
            <a:alphaModFix/>
          </a:blip>
          <a:srcRect b="7352" l="0" r="0" t="32682"/>
          <a:stretch/>
        </p:blipFill>
        <p:spPr>
          <a:xfrm>
            <a:off x="3855079" y="1419540"/>
            <a:ext cx="5149544" cy="3088091"/>
          </a:xfrm>
          <a:prstGeom prst="rect">
            <a:avLst/>
          </a:prstGeom>
          <a:noFill/>
          <a:ln>
            <a:noFill/>
          </a:ln>
        </p:spPr>
      </p:pic>
      <p:sp>
        <p:nvSpPr>
          <p:cNvPr id="101" name="Google Shape;101;p17"/>
          <p:cNvSpPr txBox="1"/>
          <p:nvPr/>
        </p:nvSpPr>
        <p:spPr>
          <a:xfrm>
            <a:off x="4309727" y="4475308"/>
            <a:ext cx="998400" cy="254100"/>
          </a:xfrm>
          <a:prstGeom prst="rect">
            <a:avLst/>
          </a:prstGeom>
          <a:noFill/>
          <a:ln>
            <a:noFill/>
          </a:ln>
        </p:spPr>
        <p:txBody>
          <a:bodyPr anchorCtr="0" anchor="t" bIns="92725" lIns="92725" spcFirstLastPara="1" rIns="92725" wrap="square" tIns="92725">
            <a:noAutofit/>
          </a:bodyPr>
          <a:lstStyle/>
          <a:p>
            <a:pPr indent="0" lvl="0" marL="0" rtl="0" algn="l">
              <a:spcBef>
                <a:spcPts val="0"/>
              </a:spcBef>
              <a:spcAft>
                <a:spcPts val="0"/>
              </a:spcAft>
              <a:buNone/>
            </a:pPr>
            <a:r>
              <a:rPr lang="en" sz="913">
                <a:solidFill>
                  <a:srgbClr val="999999"/>
                </a:solidFill>
                <a:highlight>
                  <a:srgbClr val="FFFFFF"/>
                </a:highlight>
              </a:rPr>
              <a:t>   Tyler Strong</a:t>
            </a:r>
            <a:r>
              <a:rPr lang="en" sz="913">
                <a:solidFill>
                  <a:srgbClr val="FFFFFF"/>
                </a:solidFill>
                <a:highlight>
                  <a:srgbClr val="FFFFFF"/>
                </a:highlight>
              </a:rPr>
              <a:t>.. </a:t>
            </a:r>
            <a:r>
              <a:rPr lang="en" sz="913">
                <a:solidFill>
                  <a:srgbClr val="999999"/>
                </a:solidFill>
                <a:highlight>
                  <a:srgbClr val="FFFFFF"/>
                </a:highlight>
              </a:rPr>
              <a:t> </a:t>
            </a:r>
            <a:endParaRPr sz="913">
              <a:solidFill>
                <a:srgbClr val="999999"/>
              </a:solidFill>
              <a:highlight>
                <a:srgbClr val="FFFFFF"/>
              </a:highlight>
            </a:endParaRPr>
          </a:p>
        </p:txBody>
      </p:sp>
      <p:sp>
        <p:nvSpPr>
          <p:cNvPr id="102" name="Google Shape;102;p17"/>
          <p:cNvSpPr/>
          <p:nvPr/>
        </p:nvSpPr>
        <p:spPr>
          <a:xfrm>
            <a:off x="3855142" y="83562"/>
            <a:ext cx="5149500" cy="4962000"/>
          </a:xfrm>
          <a:prstGeom prst="roundRect">
            <a:avLst>
              <a:gd fmla="val 2592" name="adj"/>
            </a:avLst>
          </a:prstGeom>
          <a:noFill/>
          <a:ln cap="flat" cmpd="sng" w="28975">
            <a:solidFill>
              <a:srgbClr val="000000"/>
            </a:solidFill>
            <a:prstDash val="solid"/>
            <a:round/>
            <a:headEnd len="sm" w="sm" type="none"/>
            <a:tailEnd len="sm" w="sm" type="none"/>
          </a:ln>
        </p:spPr>
        <p:txBody>
          <a:bodyPr anchorCtr="0" anchor="ctr" bIns="92725" lIns="92725" spcFirstLastPara="1" rIns="92725" wrap="square" tIns="92725">
            <a:noAutofit/>
          </a:bodyPr>
          <a:lstStyle/>
          <a:p>
            <a:pPr indent="0" lvl="0" marL="0" rtl="0" algn="ctr">
              <a:spcBef>
                <a:spcPts val="0"/>
              </a:spcBef>
              <a:spcAft>
                <a:spcPts val="0"/>
              </a:spcAft>
              <a:buNone/>
            </a:pPr>
            <a:r>
              <a:t/>
            </a:r>
            <a:endParaRPr sz="142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06" name="Shape 106"/>
        <p:cNvGrpSpPr/>
        <p:nvPr/>
      </p:nvGrpSpPr>
      <p:grpSpPr>
        <a:xfrm>
          <a:off x="0" y="0"/>
          <a:ext cx="0" cy="0"/>
          <a:chOff x="0" y="0"/>
          <a:chExt cx="0" cy="0"/>
        </a:xfrm>
      </p:grpSpPr>
      <p:pic>
        <p:nvPicPr>
          <p:cNvPr id="107" name="Google Shape;107;p18"/>
          <p:cNvPicPr preferRelativeResize="0"/>
          <p:nvPr/>
        </p:nvPicPr>
        <p:blipFill rotWithShape="1">
          <a:blip r:embed="rId3">
            <a:alphaModFix/>
          </a:blip>
          <a:srcRect b="81136" l="0" r="0" t="0"/>
          <a:stretch/>
        </p:blipFill>
        <p:spPr>
          <a:xfrm>
            <a:off x="185600" y="1345425"/>
            <a:ext cx="3927000" cy="998647"/>
          </a:xfrm>
          <a:prstGeom prst="rect">
            <a:avLst/>
          </a:prstGeom>
          <a:noFill/>
          <a:ln>
            <a:noFill/>
          </a:ln>
        </p:spPr>
      </p:pic>
      <p:sp>
        <p:nvSpPr>
          <p:cNvPr id="108" name="Google Shape;108;p18"/>
          <p:cNvSpPr txBox="1"/>
          <p:nvPr/>
        </p:nvSpPr>
        <p:spPr>
          <a:xfrm>
            <a:off x="272984" y="1710499"/>
            <a:ext cx="3718800" cy="633300"/>
          </a:xfrm>
          <a:prstGeom prst="rect">
            <a:avLst/>
          </a:prstGeom>
          <a:solidFill>
            <a:srgbClr val="FFFFFF"/>
          </a:solidFill>
          <a:ln>
            <a:noFill/>
          </a:ln>
        </p:spPr>
        <p:txBody>
          <a:bodyPr anchorCtr="0" anchor="t" bIns="69300" lIns="69300" spcFirstLastPara="1" rIns="69300" wrap="square" tIns="69300">
            <a:noAutofit/>
          </a:bodyPr>
          <a:lstStyle/>
          <a:p>
            <a:pPr indent="0" lvl="0" marL="0" rtl="0" algn="l">
              <a:lnSpc>
                <a:spcPct val="80000"/>
              </a:lnSpc>
              <a:spcBef>
                <a:spcPts val="0"/>
              </a:spcBef>
              <a:spcAft>
                <a:spcPts val="0"/>
              </a:spcAft>
              <a:buNone/>
            </a:pPr>
            <a:r>
              <a:rPr lang="en" sz="985"/>
              <a:t>Hundreds of students at Williamsburg Central Walked out of class today for nearly 2 hours to protest. Students are calling this “a chance to speak out as citizens”. Administrators are calling it a “disruption to learning”. What do you think?</a:t>
            </a:r>
            <a:endParaRPr sz="985"/>
          </a:p>
        </p:txBody>
      </p:sp>
      <p:pic>
        <p:nvPicPr>
          <p:cNvPr id="109" name="Google Shape;109;p18"/>
          <p:cNvPicPr preferRelativeResize="0"/>
          <p:nvPr/>
        </p:nvPicPr>
        <p:blipFill rotWithShape="1">
          <a:blip r:embed="rId3">
            <a:alphaModFix/>
          </a:blip>
          <a:srcRect b="0" l="0" r="0" t="92202"/>
          <a:stretch/>
        </p:blipFill>
        <p:spPr>
          <a:xfrm>
            <a:off x="185600" y="4652426"/>
            <a:ext cx="3927000" cy="412849"/>
          </a:xfrm>
          <a:prstGeom prst="rect">
            <a:avLst/>
          </a:prstGeom>
          <a:noFill/>
          <a:ln>
            <a:noFill/>
          </a:ln>
        </p:spPr>
      </p:pic>
      <p:pic>
        <p:nvPicPr>
          <p:cNvPr id="110" name="Google Shape;110;p18"/>
          <p:cNvPicPr preferRelativeResize="0"/>
          <p:nvPr/>
        </p:nvPicPr>
        <p:blipFill rotWithShape="1">
          <a:blip r:embed="rId4">
            <a:alphaModFix/>
          </a:blip>
          <a:srcRect b="7352" l="0" r="0" t="32682"/>
          <a:stretch/>
        </p:blipFill>
        <p:spPr>
          <a:xfrm>
            <a:off x="220167" y="2344071"/>
            <a:ext cx="3849300" cy="2308354"/>
          </a:xfrm>
          <a:prstGeom prst="rect">
            <a:avLst/>
          </a:prstGeom>
          <a:noFill/>
          <a:ln>
            <a:noFill/>
          </a:ln>
        </p:spPr>
      </p:pic>
      <p:sp>
        <p:nvSpPr>
          <p:cNvPr id="111" name="Google Shape;111;p18"/>
          <p:cNvSpPr txBox="1"/>
          <p:nvPr/>
        </p:nvSpPr>
        <p:spPr>
          <a:xfrm>
            <a:off x="560018" y="4628263"/>
            <a:ext cx="746400" cy="189900"/>
          </a:xfrm>
          <a:prstGeom prst="rect">
            <a:avLst/>
          </a:prstGeom>
          <a:noFill/>
          <a:ln>
            <a:noFill/>
          </a:ln>
        </p:spPr>
        <p:txBody>
          <a:bodyPr anchorCtr="0" anchor="t" bIns="69300" lIns="69300" spcFirstLastPara="1" rIns="69300" wrap="square" tIns="69300">
            <a:noAutofit/>
          </a:bodyPr>
          <a:lstStyle/>
          <a:p>
            <a:pPr indent="0" lvl="0" marL="0" rtl="0" algn="l">
              <a:spcBef>
                <a:spcPts val="0"/>
              </a:spcBef>
              <a:spcAft>
                <a:spcPts val="0"/>
              </a:spcAft>
              <a:buNone/>
            </a:pPr>
            <a:r>
              <a:rPr lang="en" sz="682">
                <a:solidFill>
                  <a:srgbClr val="999999"/>
                </a:solidFill>
                <a:highlight>
                  <a:srgbClr val="FFFFFF"/>
                </a:highlight>
              </a:rPr>
              <a:t>   Tyler Strong</a:t>
            </a:r>
            <a:r>
              <a:rPr lang="en" sz="682">
                <a:solidFill>
                  <a:srgbClr val="FFFFFF"/>
                </a:solidFill>
                <a:highlight>
                  <a:srgbClr val="FFFFFF"/>
                </a:highlight>
              </a:rPr>
              <a:t>.. </a:t>
            </a:r>
            <a:r>
              <a:rPr lang="en" sz="682">
                <a:solidFill>
                  <a:srgbClr val="999999"/>
                </a:solidFill>
                <a:highlight>
                  <a:srgbClr val="FFFFFF"/>
                </a:highlight>
              </a:rPr>
              <a:t> </a:t>
            </a:r>
            <a:endParaRPr sz="682">
              <a:solidFill>
                <a:srgbClr val="999999"/>
              </a:solidFill>
              <a:highlight>
                <a:srgbClr val="FFFFFF"/>
              </a:highlight>
            </a:endParaRPr>
          </a:p>
        </p:txBody>
      </p:sp>
      <p:sp>
        <p:nvSpPr>
          <p:cNvPr id="112" name="Google Shape;112;p18"/>
          <p:cNvSpPr/>
          <p:nvPr/>
        </p:nvSpPr>
        <p:spPr>
          <a:xfrm>
            <a:off x="220214" y="1345425"/>
            <a:ext cx="3849000" cy="3709200"/>
          </a:xfrm>
          <a:prstGeom prst="roundRect">
            <a:avLst>
              <a:gd fmla="val 2592" name="adj"/>
            </a:avLst>
          </a:prstGeom>
          <a:noFill/>
          <a:ln cap="flat" cmpd="sng" w="21650">
            <a:solidFill>
              <a:srgbClr val="000000"/>
            </a:solidFill>
            <a:prstDash val="solid"/>
            <a:round/>
            <a:headEnd len="sm" w="sm" type="none"/>
            <a:tailEnd len="sm" w="sm" type="none"/>
          </a:ln>
        </p:spPr>
        <p:txBody>
          <a:bodyPr anchorCtr="0" anchor="ctr" bIns="69300" lIns="69300" spcFirstLastPara="1" rIns="69300" wrap="square" tIns="69300">
            <a:noAutofit/>
          </a:bodyPr>
          <a:lstStyle/>
          <a:p>
            <a:pPr indent="0" lvl="0" marL="0" rtl="0" algn="ctr">
              <a:spcBef>
                <a:spcPts val="0"/>
              </a:spcBef>
              <a:spcAft>
                <a:spcPts val="0"/>
              </a:spcAft>
              <a:buNone/>
            </a:pPr>
            <a:r>
              <a:t/>
            </a:r>
            <a:endParaRPr sz="1061"/>
          </a:p>
        </p:txBody>
      </p:sp>
      <p:graphicFrame>
        <p:nvGraphicFramePr>
          <p:cNvPr id="113" name="Google Shape;113;p18"/>
          <p:cNvGraphicFramePr/>
          <p:nvPr/>
        </p:nvGraphicFramePr>
        <p:xfrm>
          <a:off x="4208875" y="397675"/>
          <a:ext cx="3000000" cy="3000000"/>
        </p:xfrm>
        <a:graphic>
          <a:graphicData uri="http://schemas.openxmlformats.org/drawingml/2006/table">
            <a:tbl>
              <a:tblPr>
                <a:noFill/>
                <a:tableStyleId>{5FC001F3-74E4-440E-8D77-9925B1404813}</a:tableStyleId>
              </a:tblPr>
              <a:tblGrid>
                <a:gridCol w="4643175"/>
              </a:tblGrid>
              <a:tr h="4434175">
                <a:tc>
                  <a:txBody>
                    <a:bodyPr/>
                    <a:lstStyle/>
                    <a:p>
                      <a:pPr indent="0" lvl="0" marL="0" rtl="0" algn="ctr">
                        <a:lnSpc>
                          <a:spcPct val="115000"/>
                        </a:lnSpc>
                        <a:spcBef>
                          <a:spcPts val="0"/>
                        </a:spcBef>
                        <a:spcAft>
                          <a:spcPts val="0"/>
                        </a:spcAft>
                        <a:buNone/>
                      </a:pPr>
                      <a:r>
                        <a:rPr b="1" i="1" lang="en" sz="1100" u="sng"/>
                        <a:t>Comments Section</a:t>
                      </a:r>
                      <a:endParaRPr b="1" i="1" sz="1100" u="sng"/>
                    </a:p>
                    <a:p>
                      <a:pPr indent="0" lvl="0" marL="0" rtl="0" algn="l">
                        <a:lnSpc>
                          <a:spcPct val="115000"/>
                        </a:lnSpc>
                        <a:spcBef>
                          <a:spcPts val="0"/>
                        </a:spcBef>
                        <a:spcAft>
                          <a:spcPts val="0"/>
                        </a:spcAft>
                        <a:buNone/>
                      </a:pPr>
                      <a:r>
                        <a:rPr b="1" lang="en" sz="1100" u="sng"/>
                        <a:t>Tim K</a:t>
                      </a:r>
                      <a:r>
                        <a:rPr lang="en" sz="1100"/>
                        <a:t>: No way. We need to keep students safe. How long until it turns into a mob? It only takes 1 kid…</a:t>
                      </a:r>
                      <a:endParaRPr sz="1100"/>
                    </a:p>
                    <a:p>
                      <a:pPr indent="0" lvl="0" marL="0" rtl="0" algn="l">
                        <a:lnSpc>
                          <a:spcPct val="115000"/>
                        </a:lnSpc>
                        <a:spcBef>
                          <a:spcPts val="0"/>
                        </a:spcBef>
                        <a:spcAft>
                          <a:spcPts val="0"/>
                        </a:spcAft>
                        <a:buNone/>
                      </a:pPr>
                      <a:r>
                        <a:rPr b="1" lang="en" sz="1100" u="sng"/>
                        <a:t>Sally R</a:t>
                      </a:r>
                      <a:r>
                        <a:rPr lang="en" sz="1100"/>
                        <a:t>: I’m for this. I spoke with my student and it sounds like the leaders of this walk-out really care about this issue. Why can’t students show up like citizens in a democracy? It’s a fundamental right, and they feel obligated to speak out.</a:t>
                      </a:r>
                      <a:endParaRPr sz="1100"/>
                    </a:p>
                    <a:p>
                      <a:pPr indent="0" lvl="0" marL="457200" rtl="0" algn="l">
                        <a:lnSpc>
                          <a:spcPct val="115000"/>
                        </a:lnSpc>
                        <a:spcBef>
                          <a:spcPts val="0"/>
                        </a:spcBef>
                        <a:spcAft>
                          <a:spcPts val="0"/>
                        </a:spcAft>
                        <a:buNone/>
                      </a:pPr>
                      <a:r>
                        <a:rPr b="1" lang="en" sz="1100" u="sng"/>
                        <a:t>Tom T</a:t>
                      </a:r>
                      <a:r>
                        <a:rPr lang="en" sz="1100"/>
                        <a:t>: It’s a right for citizens. These students are minors. The law should be different when we talk about the difference between kids and adults.</a:t>
                      </a:r>
                      <a:endParaRPr sz="1100"/>
                    </a:p>
                    <a:p>
                      <a:pPr indent="0" lvl="0" marL="457200" rtl="0" algn="l">
                        <a:lnSpc>
                          <a:spcPct val="115000"/>
                        </a:lnSpc>
                        <a:spcBef>
                          <a:spcPts val="0"/>
                        </a:spcBef>
                        <a:spcAft>
                          <a:spcPts val="0"/>
                        </a:spcAft>
                        <a:buNone/>
                      </a:pPr>
                      <a:r>
                        <a:rPr b="1" lang="en" sz="1100" u="sng"/>
                        <a:t>Sally R</a:t>
                      </a:r>
                      <a:r>
                        <a:rPr lang="en" sz="1100"/>
                        <a:t>: What about the students who are already 18? </a:t>
                      </a:r>
                      <a:endParaRPr sz="1100"/>
                    </a:p>
                    <a:p>
                      <a:pPr indent="0" lvl="0" marL="0" rtl="0" algn="l">
                        <a:lnSpc>
                          <a:spcPct val="115000"/>
                        </a:lnSpc>
                        <a:spcBef>
                          <a:spcPts val="0"/>
                        </a:spcBef>
                        <a:spcAft>
                          <a:spcPts val="0"/>
                        </a:spcAft>
                        <a:buNone/>
                      </a:pPr>
                      <a:r>
                        <a:rPr b="1" lang="en" sz="1100" u="sng"/>
                        <a:t>Nia T:</a:t>
                      </a:r>
                      <a:r>
                        <a:rPr lang="en" sz="1100"/>
                        <a:t> My daughter was there and her teacher threatened to give everyone a failing quiz grade because they missed an in class quiz. To me, that’s unfair. They should at least get a chance to make it up.</a:t>
                      </a:r>
                      <a:endParaRPr sz="1100"/>
                    </a:p>
                    <a:p>
                      <a:pPr indent="0" lvl="0" marL="457200" rtl="0" algn="l">
                        <a:lnSpc>
                          <a:spcPct val="115000"/>
                        </a:lnSpc>
                        <a:spcBef>
                          <a:spcPts val="0"/>
                        </a:spcBef>
                        <a:spcAft>
                          <a:spcPts val="0"/>
                        </a:spcAft>
                        <a:buNone/>
                      </a:pPr>
                      <a:r>
                        <a:rPr b="1" lang="en" sz="1100" u="sng"/>
                        <a:t>Stephen P</a:t>
                      </a:r>
                      <a:r>
                        <a:rPr lang="en" sz="1100"/>
                        <a:t>: Civil disobedience has consequences though right? Should we really pretend like it doesn’t for students?</a:t>
                      </a:r>
                      <a:endParaRPr sz="1100"/>
                    </a:p>
                    <a:p>
                      <a:pPr indent="0" lvl="0" marL="0" rtl="0" algn="l">
                        <a:lnSpc>
                          <a:spcPct val="115000"/>
                        </a:lnSpc>
                        <a:spcBef>
                          <a:spcPts val="0"/>
                        </a:spcBef>
                        <a:spcAft>
                          <a:spcPts val="0"/>
                        </a:spcAft>
                        <a:buNone/>
                      </a:pPr>
                      <a:r>
                        <a:rPr b="1" lang="en" sz="1100" u="sng"/>
                        <a:t>Maya L</a:t>
                      </a:r>
                      <a:r>
                        <a:rPr lang="en" sz="1100"/>
                        <a:t>: I’ve seen a couple of parents on this post, and I agree with them. This is about what we want for our students. I think it’s fine for my students to protest, so the school needs to hear us and support our students.</a:t>
                      </a:r>
                      <a:endParaRPr sz="1100"/>
                    </a:p>
                    <a:p>
                      <a:pPr indent="0" lvl="0" marL="0" rtl="0" algn="l">
                        <a:lnSpc>
                          <a:spcPct val="115000"/>
                        </a:lnSpc>
                        <a:spcBef>
                          <a:spcPts val="0"/>
                        </a:spcBef>
                        <a:spcAft>
                          <a:spcPts val="0"/>
                        </a:spcAft>
                        <a:buNone/>
                      </a:pPr>
                      <a:r>
                        <a:rPr b="1" lang="en" sz="1100" u="sng"/>
                        <a:t>Ryan D</a:t>
                      </a:r>
                      <a:r>
                        <a:rPr lang="en" sz="1100"/>
                        <a:t>: Schools have a legal obligation to protect students AND help them learn. Students missed 2 hours of class? Really? That sounds like teachers aren’t educating our students. </a:t>
                      </a:r>
                      <a:endParaRPr sz="1100"/>
                    </a:p>
                  </a:txBody>
                  <a:tcPr marT="63500" marB="63500" marR="63500" marL="63500"/>
                </a:tc>
              </a:tr>
            </a:tbl>
          </a:graphicData>
        </a:graphic>
      </p:graphicFrame>
      <p:sp>
        <p:nvSpPr>
          <p:cNvPr id="114" name="Google Shape;114;p18"/>
          <p:cNvSpPr txBox="1"/>
          <p:nvPr/>
        </p:nvSpPr>
        <p:spPr>
          <a:xfrm>
            <a:off x="1170575" y="982300"/>
            <a:ext cx="17409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b="1" i="1" sz="1800">
              <a:solidFill>
                <a:schemeClr val="dk1"/>
              </a:solidFill>
            </a:endParaRPr>
          </a:p>
        </p:txBody>
      </p:sp>
      <p:sp>
        <p:nvSpPr>
          <p:cNvPr id="115" name="Google Shape;115;p18"/>
          <p:cNvSpPr txBox="1"/>
          <p:nvPr/>
        </p:nvSpPr>
        <p:spPr>
          <a:xfrm>
            <a:off x="185600" y="0"/>
            <a:ext cx="3927000" cy="1293000"/>
          </a:xfrm>
          <a:prstGeom prst="rect">
            <a:avLst/>
          </a:prstGeom>
          <a:solidFill>
            <a:srgbClr val="FCE5CD"/>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200">
                <a:solidFill>
                  <a:schemeClr val="dk1"/>
                </a:solidFill>
              </a:rPr>
              <a:t>Let’s look at the original post and the comments. What different </a:t>
            </a:r>
            <a:r>
              <a:rPr b="1" lang="en" sz="1200">
                <a:solidFill>
                  <a:schemeClr val="dk1"/>
                </a:solidFill>
              </a:rPr>
              <a:t>perspectives</a:t>
            </a:r>
            <a:r>
              <a:rPr b="1" lang="en" sz="1200">
                <a:solidFill>
                  <a:schemeClr val="dk1"/>
                </a:solidFill>
              </a:rPr>
              <a:t> do you see here? Is there anyone who seems to agree? Anyone who disagrees? Are there any “moral tensions” or “values in tension” between these different </a:t>
            </a:r>
            <a:r>
              <a:rPr b="1" lang="en" sz="1200">
                <a:solidFill>
                  <a:schemeClr val="dk1"/>
                </a:solidFill>
              </a:rPr>
              <a:t>commenters?</a:t>
            </a:r>
            <a:endParaRPr b="1" sz="1200">
              <a:solidFill>
                <a:schemeClr val="dk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19" name="Shape 119"/>
        <p:cNvGrpSpPr/>
        <p:nvPr/>
      </p:nvGrpSpPr>
      <p:grpSpPr>
        <a:xfrm>
          <a:off x="0" y="0"/>
          <a:ext cx="0" cy="0"/>
          <a:chOff x="0" y="0"/>
          <a:chExt cx="0" cy="0"/>
        </a:xfrm>
      </p:grpSpPr>
      <p:sp>
        <p:nvSpPr>
          <p:cNvPr id="120" name="Google Shape;120;p19"/>
          <p:cNvSpPr/>
          <p:nvPr/>
        </p:nvSpPr>
        <p:spPr>
          <a:xfrm>
            <a:off x="21600" y="21750"/>
            <a:ext cx="2551800" cy="5143500"/>
          </a:xfrm>
          <a:prstGeom prst="rect">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aphicFrame>
        <p:nvGraphicFramePr>
          <p:cNvPr id="121" name="Google Shape;121;p19"/>
          <p:cNvGraphicFramePr/>
          <p:nvPr/>
        </p:nvGraphicFramePr>
        <p:xfrm>
          <a:off x="4742075" y="88900"/>
          <a:ext cx="3000000" cy="3000000"/>
        </p:xfrm>
        <a:graphic>
          <a:graphicData uri="http://schemas.openxmlformats.org/drawingml/2006/table">
            <a:tbl>
              <a:tblPr>
                <a:noFill/>
                <a:tableStyleId>{5FC001F3-74E4-440E-8D77-9925B1404813}</a:tableStyleId>
              </a:tblPr>
              <a:tblGrid>
                <a:gridCol w="4401925"/>
              </a:tblGrid>
              <a:tr h="4844325">
                <a:tc>
                  <a:txBody>
                    <a:bodyPr/>
                    <a:lstStyle/>
                    <a:p>
                      <a:pPr indent="0" lvl="0" marL="0" rtl="0" algn="ctr">
                        <a:lnSpc>
                          <a:spcPct val="115000"/>
                        </a:lnSpc>
                        <a:spcBef>
                          <a:spcPts val="0"/>
                        </a:spcBef>
                        <a:spcAft>
                          <a:spcPts val="0"/>
                        </a:spcAft>
                        <a:buNone/>
                      </a:pPr>
                      <a:r>
                        <a:rPr b="1" i="1" lang="en" sz="1100" u="sng"/>
                        <a:t>Comments Section</a:t>
                      </a:r>
                      <a:endParaRPr b="1" i="1" sz="1100" u="sng"/>
                    </a:p>
                    <a:p>
                      <a:pPr indent="0" lvl="0" marL="0" rtl="0" algn="l">
                        <a:lnSpc>
                          <a:spcPct val="115000"/>
                        </a:lnSpc>
                        <a:spcBef>
                          <a:spcPts val="0"/>
                        </a:spcBef>
                        <a:spcAft>
                          <a:spcPts val="0"/>
                        </a:spcAft>
                        <a:buNone/>
                      </a:pPr>
                      <a:r>
                        <a:rPr b="1" lang="en" sz="1100" u="sng"/>
                        <a:t>Tim K</a:t>
                      </a:r>
                      <a:r>
                        <a:rPr lang="en" sz="1100"/>
                        <a:t>: No way. We need to keep students safe. How long until it turns into a mob? It only takes 1 kid…</a:t>
                      </a:r>
                      <a:endParaRPr sz="1100"/>
                    </a:p>
                    <a:p>
                      <a:pPr indent="0" lvl="0" marL="0" rtl="0" algn="l">
                        <a:lnSpc>
                          <a:spcPct val="115000"/>
                        </a:lnSpc>
                        <a:spcBef>
                          <a:spcPts val="400"/>
                        </a:spcBef>
                        <a:spcAft>
                          <a:spcPts val="0"/>
                        </a:spcAft>
                        <a:buNone/>
                      </a:pPr>
                      <a:r>
                        <a:rPr b="1" lang="en" sz="1100" u="sng"/>
                        <a:t>Sally R</a:t>
                      </a:r>
                      <a:r>
                        <a:rPr lang="en" sz="1100"/>
                        <a:t>: I’m for this. I spoke with my student and it sounds like the leaders of this walk-out really care about this issue. Why can’t students show up like citizens in a democracy? It’s a fundamental right, and they feel obligated to speak out.</a:t>
                      </a:r>
                      <a:endParaRPr sz="1100"/>
                    </a:p>
                    <a:p>
                      <a:pPr indent="0" lvl="0" marL="228600" rtl="0" algn="l">
                        <a:lnSpc>
                          <a:spcPct val="115000"/>
                        </a:lnSpc>
                        <a:spcBef>
                          <a:spcPts val="400"/>
                        </a:spcBef>
                        <a:spcAft>
                          <a:spcPts val="0"/>
                        </a:spcAft>
                        <a:buNone/>
                      </a:pPr>
                      <a:r>
                        <a:rPr b="1" lang="en" sz="1100" u="sng"/>
                        <a:t>Tom T</a:t>
                      </a:r>
                      <a:r>
                        <a:rPr lang="en" sz="1100"/>
                        <a:t>: It’s a right for citizens. These students are minors. The law should be different when we talk about the difference between kids and adults.</a:t>
                      </a:r>
                      <a:endParaRPr sz="1100"/>
                    </a:p>
                    <a:p>
                      <a:pPr indent="0" lvl="0" marL="228600" rtl="0" algn="l">
                        <a:lnSpc>
                          <a:spcPct val="115000"/>
                        </a:lnSpc>
                        <a:spcBef>
                          <a:spcPts val="400"/>
                        </a:spcBef>
                        <a:spcAft>
                          <a:spcPts val="0"/>
                        </a:spcAft>
                        <a:buNone/>
                      </a:pPr>
                      <a:r>
                        <a:rPr b="1" lang="en" sz="1100" u="sng"/>
                        <a:t>Sally R</a:t>
                      </a:r>
                      <a:r>
                        <a:rPr lang="en" sz="1100"/>
                        <a:t>: What about the students who are already 18? </a:t>
                      </a:r>
                      <a:endParaRPr sz="1100"/>
                    </a:p>
                    <a:p>
                      <a:pPr indent="0" lvl="0" marL="0" rtl="0" algn="l">
                        <a:lnSpc>
                          <a:spcPct val="115000"/>
                        </a:lnSpc>
                        <a:spcBef>
                          <a:spcPts val="400"/>
                        </a:spcBef>
                        <a:spcAft>
                          <a:spcPts val="0"/>
                        </a:spcAft>
                        <a:buNone/>
                      </a:pPr>
                      <a:r>
                        <a:rPr b="1" lang="en" sz="1100" u="sng"/>
                        <a:t>Nia T:</a:t>
                      </a:r>
                      <a:r>
                        <a:rPr lang="en" sz="1100"/>
                        <a:t> My daughter was there and her teacher threatened to give everyone a failing quiz grade because they missed an in class quiz. To me, that’s unfair. They should at least get a chance to make it up.</a:t>
                      </a:r>
                      <a:endParaRPr sz="1100"/>
                    </a:p>
                    <a:p>
                      <a:pPr indent="0" lvl="0" marL="228600" rtl="0" algn="l">
                        <a:lnSpc>
                          <a:spcPct val="115000"/>
                        </a:lnSpc>
                        <a:spcBef>
                          <a:spcPts val="400"/>
                        </a:spcBef>
                        <a:spcAft>
                          <a:spcPts val="0"/>
                        </a:spcAft>
                        <a:buNone/>
                      </a:pPr>
                      <a:r>
                        <a:rPr b="1" lang="en" sz="1100" u="sng"/>
                        <a:t>Stephen P</a:t>
                      </a:r>
                      <a:r>
                        <a:rPr lang="en" sz="1100"/>
                        <a:t>: civil disobedience has consequences though right? Should we really pretend like it doesn’t for students?</a:t>
                      </a:r>
                      <a:endParaRPr sz="1100"/>
                    </a:p>
                    <a:p>
                      <a:pPr indent="0" lvl="0" marL="0" rtl="0" algn="l">
                        <a:lnSpc>
                          <a:spcPct val="115000"/>
                        </a:lnSpc>
                        <a:spcBef>
                          <a:spcPts val="400"/>
                        </a:spcBef>
                        <a:spcAft>
                          <a:spcPts val="0"/>
                        </a:spcAft>
                        <a:buNone/>
                      </a:pPr>
                      <a:r>
                        <a:rPr b="1" lang="en" sz="1100" u="sng"/>
                        <a:t>Maya L</a:t>
                      </a:r>
                      <a:r>
                        <a:rPr lang="en" sz="1100"/>
                        <a:t>: I’ve seen a couple parents on this post, and I agree with them. This is about what we want for our students. I think it’s fine for my students to protest, so the school needs to hear us and support our students.</a:t>
                      </a:r>
                      <a:endParaRPr sz="1100"/>
                    </a:p>
                    <a:p>
                      <a:pPr indent="0" lvl="0" marL="0" rtl="0" algn="l">
                        <a:lnSpc>
                          <a:spcPct val="115000"/>
                        </a:lnSpc>
                        <a:spcBef>
                          <a:spcPts val="400"/>
                        </a:spcBef>
                        <a:spcAft>
                          <a:spcPts val="400"/>
                        </a:spcAft>
                        <a:buNone/>
                      </a:pPr>
                      <a:r>
                        <a:rPr b="1" lang="en" sz="1100" u="sng"/>
                        <a:t>Ryan D</a:t>
                      </a:r>
                      <a:r>
                        <a:rPr lang="en" sz="1100"/>
                        <a:t>: Schools have a legal obligation to protect students AND help them learn. Students missed 2 hours of class? Really? That sounds like teachers aren’t educating our students. </a:t>
                      </a:r>
                      <a:endParaRPr sz="1100"/>
                    </a:p>
                  </a:txBody>
                  <a:tcPr marT="63500" marB="63500" marR="63500" marL="63500"/>
                </a:tc>
              </a:tr>
            </a:tbl>
          </a:graphicData>
        </a:graphic>
      </p:graphicFrame>
      <p:cxnSp>
        <p:nvCxnSpPr>
          <p:cNvPr id="122" name="Google Shape;122;p19"/>
          <p:cNvCxnSpPr/>
          <p:nvPr/>
        </p:nvCxnSpPr>
        <p:spPr>
          <a:xfrm>
            <a:off x="4151075" y="490175"/>
            <a:ext cx="591000" cy="0"/>
          </a:xfrm>
          <a:prstGeom prst="straightConnector1">
            <a:avLst/>
          </a:prstGeom>
          <a:noFill/>
          <a:ln cap="flat" cmpd="sng" w="28575">
            <a:solidFill>
              <a:srgbClr val="FF0000"/>
            </a:solidFill>
            <a:prstDash val="solid"/>
            <a:round/>
            <a:headEnd len="med" w="med" type="none"/>
            <a:tailEnd len="med" w="med" type="triangle"/>
          </a:ln>
        </p:spPr>
      </p:cxnSp>
      <p:cxnSp>
        <p:nvCxnSpPr>
          <p:cNvPr id="123" name="Google Shape;123;p19"/>
          <p:cNvCxnSpPr/>
          <p:nvPr/>
        </p:nvCxnSpPr>
        <p:spPr>
          <a:xfrm>
            <a:off x="4151075" y="880700"/>
            <a:ext cx="591000" cy="0"/>
          </a:xfrm>
          <a:prstGeom prst="straightConnector1">
            <a:avLst/>
          </a:prstGeom>
          <a:noFill/>
          <a:ln cap="flat" cmpd="sng" w="28575">
            <a:solidFill>
              <a:srgbClr val="FF0000"/>
            </a:solidFill>
            <a:prstDash val="solid"/>
            <a:round/>
            <a:headEnd len="med" w="med" type="none"/>
            <a:tailEnd len="med" w="med" type="triangle"/>
          </a:ln>
        </p:spPr>
      </p:cxnSp>
      <p:cxnSp>
        <p:nvCxnSpPr>
          <p:cNvPr id="124" name="Google Shape;124;p19"/>
          <p:cNvCxnSpPr/>
          <p:nvPr/>
        </p:nvCxnSpPr>
        <p:spPr>
          <a:xfrm>
            <a:off x="4151075" y="1685750"/>
            <a:ext cx="591000" cy="0"/>
          </a:xfrm>
          <a:prstGeom prst="straightConnector1">
            <a:avLst/>
          </a:prstGeom>
          <a:noFill/>
          <a:ln cap="flat" cmpd="sng" w="28575">
            <a:solidFill>
              <a:srgbClr val="FF0000"/>
            </a:solidFill>
            <a:prstDash val="solid"/>
            <a:round/>
            <a:headEnd len="med" w="med" type="none"/>
            <a:tailEnd len="med" w="med" type="triangle"/>
          </a:ln>
        </p:spPr>
      </p:cxnSp>
      <p:cxnSp>
        <p:nvCxnSpPr>
          <p:cNvPr id="125" name="Google Shape;125;p19"/>
          <p:cNvCxnSpPr/>
          <p:nvPr/>
        </p:nvCxnSpPr>
        <p:spPr>
          <a:xfrm>
            <a:off x="4151075" y="2332025"/>
            <a:ext cx="591000" cy="0"/>
          </a:xfrm>
          <a:prstGeom prst="straightConnector1">
            <a:avLst/>
          </a:prstGeom>
          <a:noFill/>
          <a:ln cap="flat" cmpd="sng" w="28575">
            <a:solidFill>
              <a:srgbClr val="FF0000"/>
            </a:solidFill>
            <a:prstDash val="solid"/>
            <a:round/>
            <a:headEnd len="med" w="med" type="none"/>
            <a:tailEnd len="med" w="med" type="triangle"/>
          </a:ln>
        </p:spPr>
      </p:cxnSp>
      <p:cxnSp>
        <p:nvCxnSpPr>
          <p:cNvPr id="126" name="Google Shape;126;p19"/>
          <p:cNvCxnSpPr/>
          <p:nvPr/>
        </p:nvCxnSpPr>
        <p:spPr>
          <a:xfrm>
            <a:off x="4151075" y="2571750"/>
            <a:ext cx="591000" cy="0"/>
          </a:xfrm>
          <a:prstGeom prst="straightConnector1">
            <a:avLst/>
          </a:prstGeom>
          <a:noFill/>
          <a:ln cap="flat" cmpd="sng" w="28575">
            <a:solidFill>
              <a:srgbClr val="FF0000"/>
            </a:solidFill>
            <a:prstDash val="solid"/>
            <a:round/>
            <a:headEnd len="med" w="med" type="none"/>
            <a:tailEnd len="med" w="med" type="triangle"/>
          </a:ln>
        </p:spPr>
      </p:cxnSp>
      <p:cxnSp>
        <p:nvCxnSpPr>
          <p:cNvPr id="127" name="Google Shape;127;p19"/>
          <p:cNvCxnSpPr/>
          <p:nvPr/>
        </p:nvCxnSpPr>
        <p:spPr>
          <a:xfrm>
            <a:off x="4151075" y="3651075"/>
            <a:ext cx="591000" cy="0"/>
          </a:xfrm>
          <a:prstGeom prst="straightConnector1">
            <a:avLst/>
          </a:prstGeom>
          <a:noFill/>
          <a:ln cap="flat" cmpd="sng" w="28575">
            <a:solidFill>
              <a:srgbClr val="FF0000"/>
            </a:solidFill>
            <a:prstDash val="solid"/>
            <a:round/>
            <a:headEnd len="med" w="med" type="none"/>
            <a:tailEnd len="med" w="med" type="triangle"/>
          </a:ln>
        </p:spPr>
      </p:cxnSp>
      <p:cxnSp>
        <p:nvCxnSpPr>
          <p:cNvPr id="128" name="Google Shape;128;p19"/>
          <p:cNvCxnSpPr/>
          <p:nvPr/>
        </p:nvCxnSpPr>
        <p:spPr>
          <a:xfrm>
            <a:off x="4151075" y="4438475"/>
            <a:ext cx="591000" cy="0"/>
          </a:xfrm>
          <a:prstGeom prst="straightConnector1">
            <a:avLst/>
          </a:prstGeom>
          <a:noFill/>
          <a:ln cap="flat" cmpd="sng" w="28575">
            <a:solidFill>
              <a:srgbClr val="FF0000"/>
            </a:solidFill>
            <a:prstDash val="solid"/>
            <a:round/>
            <a:headEnd len="med" w="med" type="none"/>
            <a:tailEnd len="med" w="med" type="triangle"/>
          </a:ln>
        </p:spPr>
      </p:cxnSp>
      <p:sp>
        <p:nvSpPr>
          <p:cNvPr id="129" name="Google Shape;129;p19"/>
          <p:cNvSpPr txBox="1"/>
          <p:nvPr/>
        </p:nvSpPr>
        <p:spPr>
          <a:xfrm>
            <a:off x="118600" y="141525"/>
            <a:ext cx="2454900" cy="4063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u="sng"/>
              <a:t>Identifying other perspectives:</a:t>
            </a:r>
            <a:endParaRPr b="1" sz="1800" u="sng"/>
          </a:p>
          <a:p>
            <a:pPr indent="0" lvl="0" marL="0" rtl="0" algn="l">
              <a:spcBef>
                <a:spcPts val="0"/>
              </a:spcBef>
              <a:spcAft>
                <a:spcPts val="0"/>
              </a:spcAft>
              <a:buNone/>
            </a:pPr>
            <a:r>
              <a:t/>
            </a:r>
            <a:endParaRPr sz="1800"/>
          </a:p>
          <a:p>
            <a:pPr indent="0" lvl="0" marL="0" rtl="0" algn="l">
              <a:spcBef>
                <a:spcPts val="0"/>
              </a:spcBef>
              <a:spcAft>
                <a:spcPts val="0"/>
              </a:spcAft>
              <a:buNone/>
            </a:pPr>
            <a:r>
              <a:rPr lang="en" sz="1800"/>
              <a:t>Try to identify the “moral value” or “framework” that might be motivating each commenter to feel the way they do.</a:t>
            </a:r>
            <a:endParaRPr sz="1800"/>
          </a:p>
          <a:p>
            <a:pPr indent="0" lvl="0" marL="0" rtl="0" algn="l">
              <a:spcBef>
                <a:spcPts val="0"/>
              </a:spcBef>
              <a:spcAft>
                <a:spcPts val="0"/>
              </a:spcAft>
              <a:buNone/>
            </a:pPr>
            <a:r>
              <a:t/>
            </a:r>
            <a:endParaRPr sz="1800"/>
          </a:p>
          <a:p>
            <a:pPr indent="0" lvl="0" marL="0" rtl="0" algn="l">
              <a:spcBef>
                <a:spcPts val="0"/>
              </a:spcBef>
              <a:spcAft>
                <a:spcPts val="0"/>
              </a:spcAft>
              <a:buNone/>
            </a:pPr>
            <a:r>
              <a:rPr lang="en" sz="1800"/>
              <a:t>For example, “Tom” seems to care about “legal rights” above all else.</a:t>
            </a:r>
            <a:endParaRPr sz="1800"/>
          </a:p>
        </p:txBody>
      </p:sp>
      <p:sp>
        <p:nvSpPr>
          <p:cNvPr id="130" name="Google Shape;130;p19"/>
          <p:cNvSpPr txBox="1"/>
          <p:nvPr/>
        </p:nvSpPr>
        <p:spPr>
          <a:xfrm>
            <a:off x="3083975" y="1493300"/>
            <a:ext cx="1067100" cy="3849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chemeClr val="dk1"/>
                </a:solidFill>
              </a:rPr>
              <a:t>Legal rights</a:t>
            </a:r>
            <a:endParaRPr sz="1300">
              <a:solidFill>
                <a:schemeClr val="dk1"/>
              </a:solidFill>
            </a:endParaRPr>
          </a:p>
        </p:txBody>
      </p:sp>
      <p:cxnSp>
        <p:nvCxnSpPr>
          <p:cNvPr id="131" name="Google Shape;131;p19"/>
          <p:cNvCxnSpPr/>
          <p:nvPr/>
        </p:nvCxnSpPr>
        <p:spPr>
          <a:xfrm>
            <a:off x="4151075" y="3218050"/>
            <a:ext cx="591000" cy="0"/>
          </a:xfrm>
          <a:prstGeom prst="straightConnector1">
            <a:avLst/>
          </a:prstGeom>
          <a:noFill/>
          <a:ln cap="flat" cmpd="sng" w="28575">
            <a:solidFill>
              <a:srgbClr val="FF0000"/>
            </a:solidFill>
            <a:prstDash val="solid"/>
            <a:round/>
            <a:headEnd len="med" w="med" type="none"/>
            <a:tailEnd len="med" w="med" type="triangle"/>
          </a:ln>
        </p:spPr>
      </p:cxn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graphicFrame>
        <p:nvGraphicFramePr>
          <p:cNvPr id="136" name="Google Shape;136;p20"/>
          <p:cNvGraphicFramePr/>
          <p:nvPr/>
        </p:nvGraphicFramePr>
        <p:xfrm>
          <a:off x="117125" y="716875"/>
          <a:ext cx="3000000" cy="3000000"/>
        </p:xfrm>
        <a:graphic>
          <a:graphicData uri="http://schemas.openxmlformats.org/drawingml/2006/table">
            <a:tbl>
              <a:tblPr>
                <a:noFill/>
                <a:tableStyleId>{5FC001F3-74E4-440E-8D77-9925B1404813}</a:tableStyleId>
              </a:tblPr>
              <a:tblGrid>
                <a:gridCol w="1529750"/>
                <a:gridCol w="1707975"/>
                <a:gridCol w="2658500"/>
                <a:gridCol w="2524825"/>
                <a:gridCol w="382850"/>
              </a:tblGrid>
              <a:tr h="266700">
                <a:tc>
                  <a:txBody>
                    <a:bodyPr/>
                    <a:lstStyle/>
                    <a:p>
                      <a:pPr indent="0" lvl="0" marL="0" rtl="0" algn="l">
                        <a:spcBef>
                          <a:spcPts val="0"/>
                        </a:spcBef>
                        <a:spcAft>
                          <a:spcPts val="0"/>
                        </a:spcAft>
                        <a:buNone/>
                      </a:pPr>
                      <a:r>
                        <a:rPr b="1" lang="en" sz="1100">
                          <a:solidFill>
                            <a:srgbClr val="FFFFFF"/>
                          </a:solidFill>
                        </a:rPr>
                        <a:t>Engagement Method</a:t>
                      </a:r>
                      <a:endParaRPr b="1" sz="1100">
                        <a:solidFill>
                          <a:srgbClr val="FFFFFF"/>
                        </a:solidFill>
                      </a:endParaRPr>
                    </a:p>
                  </a:txBody>
                  <a:tcPr marT="63500" marB="63500" marR="63500" marL="63500" anchor="b">
                    <a:solidFill>
                      <a:srgbClr val="000000"/>
                    </a:solidFill>
                  </a:tcPr>
                </a:tc>
                <a:tc>
                  <a:txBody>
                    <a:bodyPr/>
                    <a:lstStyle/>
                    <a:p>
                      <a:pPr indent="0" lvl="0" marL="0" rtl="0" algn="l">
                        <a:spcBef>
                          <a:spcPts val="0"/>
                        </a:spcBef>
                        <a:spcAft>
                          <a:spcPts val="0"/>
                        </a:spcAft>
                        <a:buNone/>
                      </a:pPr>
                      <a:r>
                        <a:rPr b="1" lang="en" sz="1100">
                          <a:solidFill>
                            <a:srgbClr val="FFFFFF"/>
                          </a:solidFill>
                        </a:rPr>
                        <a:t>Definition</a:t>
                      </a:r>
                      <a:endParaRPr b="1" sz="1100">
                        <a:solidFill>
                          <a:srgbClr val="FFFFFF"/>
                        </a:solidFill>
                      </a:endParaRPr>
                    </a:p>
                  </a:txBody>
                  <a:tcPr marT="63500" marB="63500" marR="63500" marL="63500" anchor="b">
                    <a:solidFill>
                      <a:srgbClr val="000000"/>
                    </a:solidFill>
                  </a:tcPr>
                </a:tc>
                <a:tc>
                  <a:txBody>
                    <a:bodyPr/>
                    <a:lstStyle/>
                    <a:p>
                      <a:pPr indent="0" lvl="0" marL="0" rtl="0" algn="l">
                        <a:spcBef>
                          <a:spcPts val="0"/>
                        </a:spcBef>
                        <a:spcAft>
                          <a:spcPts val="0"/>
                        </a:spcAft>
                        <a:buNone/>
                      </a:pPr>
                      <a:r>
                        <a:rPr b="1" lang="en" sz="1100">
                          <a:solidFill>
                            <a:srgbClr val="FFFFFF"/>
                          </a:solidFill>
                        </a:rPr>
                        <a:t>When to use…</a:t>
                      </a:r>
                      <a:endParaRPr b="1" sz="1100">
                        <a:solidFill>
                          <a:srgbClr val="FFFFFF"/>
                        </a:solidFill>
                      </a:endParaRPr>
                    </a:p>
                  </a:txBody>
                  <a:tcPr marT="63500" marB="63500" marR="63500" marL="63500" anchor="b">
                    <a:solidFill>
                      <a:srgbClr val="000000"/>
                    </a:solidFill>
                  </a:tcPr>
                </a:tc>
                <a:tc gridSpan="2">
                  <a:txBody>
                    <a:bodyPr/>
                    <a:lstStyle/>
                    <a:p>
                      <a:pPr indent="0" lvl="0" marL="0" rtl="0" algn="l">
                        <a:spcBef>
                          <a:spcPts val="0"/>
                        </a:spcBef>
                        <a:spcAft>
                          <a:spcPts val="0"/>
                        </a:spcAft>
                        <a:buNone/>
                      </a:pPr>
                      <a:r>
                        <a:rPr b="1" lang="en" sz="1100">
                          <a:solidFill>
                            <a:srgbClr val="FFFFFF"/>
                          </a:solidFill>
                        </a:rPr>
                        <a:t>Example in student protest case</a:t>
                      </a:r>
                      <a:endParaRPr b="1" sz="1100">
                        <a:solidFill>
                          <a:srgbClr val="FFFFFF"/>
                        </a:solidFill>
                      </a:endParaRPr>
                    </a:p>
                  </a:txBody>
                  <a:tcPr marT="63500" marB="63500" marR="63500" marL="63500" anchor="b">
                    <a:solidFill>
                      <a:srgbClr val="000000"/>
                    </a:solidFill>
                  </a:tcPr>
                </a:tc>
                <a:tc hMerge="1"/>
              </a:tr>
              <a:tr h="1098475">
                <a:tc>
                  <a:txBody>
                    <a:bodyPr/>
                    <a:lstStyle/>
                    <a:p>
                      <a:pPr indent="0" lvl="0" marL="0" rtl="0" algn="l">
                        <a:spcBef>
                          <a:spcPts val="0"/>
                        </a:spcBef>
                        <a:spcAft>
                          <a:spcPts val="0"/>
                        </a:spcAft>
                        <a:buNone/>
                      </a:pPr>
                      <a:r>
                        <a:rPr b="1" lang="en" sz="1100" u="sng"/>
                        <a:t>State clarification</a:t>
                      </a:r>
                      <a:endParaRPr b="1" sz="1100" u="sng"/>
                    </a:p>
                  </a:txBody>
                  <a:tcPr marT="63500" marB="63500" marR="63500" marL="63500">
                    <a:solidFill>
                      <a:srgbClr val="D9D9D9"/>
                    </a:solidFill>
                  </a:tcPr>
                </a:tc>
                <a:tc>
                  <a:txBody>
                    <a:bodyPr/>
                    <a:lstStyle/>
                    <a:p>
                      <a:pPr indent="0" lvl="0" marL="0" rtl="0" algn="l">
                        <a:spcBef>
                          <a:spcPts val="0"/>
                        </a:spcBef>
                        <a:spcAft>
                          <a:spcPts val="0"/>
                        </a:spcAft>
                        <a:buNone/>
                      </a:pPr>
                      <a:r>
                        <a:rPr lang="en" sz="1100"/>
                        <a:t>Restate / summarize another perspective fairly.</a:t>
                      </a:r>
                      <a:endParaRPr sz="1100"/>
                    </a:p>
                  </a:txBody>
                  <a:tcPr marT="63500" marB="63500" marR="63500" marL="63500">
                    <a:solidFill>
                      <a:srgbClr val="D9D9D9"/>
                    </a:solidFill>
                  </a:tcPr>
                </a:tc>
                <a:tc>
                  <a:txBody>
                    <a:bodyPr/>
                    <a:lstStyle/>
                    <a:p>
                      <a:pPr indent="-127000" lvl="0" marL="114300" rtl="0" algn="l">
                        <a:spcBef>
                          <a:spcPts val="0"/>
                        </a:spcBef>
                        <a:spcAft>
                          <a:spcPts val="0"/>
                        </a:spcAft>
                        <a:buSzPts val="1100"/>
                        <a:buChar char="●"/>
                      </a:pPr>
                      <a:r>
                        <a:rPr lang="en" sz="1100"/>
                        <a:t>When responding to specific claims</a:t>
                      </a:r>
                      <a:endParaRPr sz="1100"/>
                    </a:p>
                    <a:p>
                      <a:pPr indent="-127000" lvl="0" marL="114300" rtl="0" algn="l">
                        <a:spcBef>
                          <a:spcPts val="0"/>
                        </a:spcBef>
                        <a:spcAft>
                          <a:spcPts val="0"/>
                        </a:spcAft>
                        <a:buSzPts val="1100"/>
                        <a:buChar char="●"/>
                      </a:pPr>
                      <a:r>
                        <a:rPr lang="en" sz="1100"/>
                        <a:t>When transitioning to your own claim</a:t>
                      </a:r>
                      <a:endParaRPr sz="1100"/>
                    </a:p>
                  </a:txBody>
                  <a:tcPr marT="63500" marB="63500" marR="63500" marL="63500">
                    <a:solidFill>
                      <a:srgbClr val="D9D9D9"/>
                    </a:solidFill>
                  </a:tcPr>
                </a:tc>
                <a:tc gridSpan="2">
                  <a:txBody>
                    <a:bodyPr/>
                    <a:lstStyle/>
                    <a:p>
                      <a:pPr indent="0" lvl="0" marL="0" rtl="0" algn="l">
                        <a:spcBef>
                          <a:spcPts val="0"/>
                        </a:spcBef>
                        <a:spcAft>
                          <a:spcPts val="0"/>
                        </a:spcAft>
                        <a:buNone/>
                      </a:pPr>
                      <a:r>
                        <a:rPr i="1" lang="en" sz="1100"/>
                        <a:t>I noticed a lot of people already mentioned the issue of student safety. Their point is that schools have a responsibility to supervise and keep students safe. I can see that because…</a:t>
                      </a:r>
                      <a:endParaRPr i="1" sz="1100"/>
                    </a:p>
                  </a:txBody>
                  <a:tcPr marT="63500" marB="63500" marR="63500" marL="63500">
                    <a:solidFill>
                      <a:srgbClr val="D9D9D9"/>
                    </a:solidFill>
                  </a:tcPr>
                </a:tc>
                <a:tc hMerge="1"/>
              </a:tr>
              <a:tr h="1286900">
                <a:tc>
                  <a:txBody>
                    <a:bodyPr/>
                    <a:lstStyle/>
                    <a:p>
                      <a:pPr indent="0" lvl="0" marL="0" rtl="0" algn="l">
                        <a:spcBef>
                          <a:spcPts val="0"/>
                        </a:spcBef>
                        <a:spcAft>
                          <a:spcPts val="0"/>
                        </a:spcAft>
                        <a:buNone/>
                      </a:pPr>
                      <a:r>
                        <a:rPr b="1" lang="en" sz="1100" u="sng"/>
                        <a:t>Make a concession</a:t>
                      </a:r>
                      <a:endParaRPr b="1" sz="1100" u="sng"/>
                    </a:p>
                  </a:txBody>
                  <a:tcPr marT="63500" marB="63500" marR="63500" marL="63500"/>
                </a:tc>
                <a:tc>
                  <a:txBody>
                    <a:bodyPr/>
                    <a:lstStyle/>
                    <a:p>
                      <a:pPr indent="0" lvl="0" marL="0" rtl="0" algn="l">
                        <a:spcBef>
                          <a:spcPts val="0"/>
                        </a:spcBef>
                        <a:spcAft>
                          <a:spcPts val="0"/>
                        </a:spcAft>
                        <a:buNone/>
                      </a:pPr>
                      <a:r>
                        <a:rPr lang="en" sz="1100"/>
                        <a:t>Acknowledge a valid point from another perspective.</a:t>
                      </a:r>
                      <a:endParaRPr sz="1100"/>
                    </a:p>
                  </a:txBody>
                  <a:tcPr marT="63500" marB="63500" marR="63500" marL="63500"/>
                </a:tc>
                <a:tc>
                  <a:txBody>
                    <a:bodyPr/>
                    <a:lstStyle/>
                    <a:p>
                      <a:pPr indent="-127000" lvl="0" marL="114300" rtl="0" algn="l">
                        <a:spcBef>
                          <a:spcPts val="0"/>
                        </a:spcBef>
                        <a:spcAft>
                          <a:spcPts val="0"/>
                        </a:spcAft>
                        <a:buSzPts val="1100"/>
                        <a:buChar char="●"/>
                      </a:pPr>
                      <a:r>
                        <a:rPr lang="en" sz="1100"/>
                        <a:t>When accepting another person made a useful / truthful point</a:t>
                      </a:r>
                      <a:endParaRPr sz="1100"/>
                    </a:p>
                    <a:p>
                      <a:pPr indent="-127000" lvl="0" marL="114300" rtl="0" algn="l">
                        <a:spcBef>
                          <a:spcPts val="0"/>
                        </a:spcBef>
                        <a:spcAft>
                          <a:spcPts val="0"/>
                        </a:spcAft>
                        <a:buSzPts val="1100"/>
                        <a:buChar char="●"/>
                      </a:pPr>
                      <a:r>
                        <a:rPr lang="en" sz="1100"/>
                        <a:t>When using a valid point to build a claim in your own argument</a:t>
                      </a:r>
                      <a:endParaRPr sz="1100"/>
                    </a:p>
                  </a:txBody>
                  <a:tcPr marT="63500" marB="63500" marR="63500" marL="63500"/>
                </a:tc>
                <a:tc gridSpan="2">
                  <a:txBody>
                    <a:bodyPr/>
                    <a:lstStyle/>
                    <a:p>
                      <a:pPr indent="0" lvl="0" marL="0" rtl="0" algn="l">
                        <a:spcBef>
                          <a:spcPts val="0"/>
                        </a:spcBef>
                        <a:spcAft>
                          <a:spcPts val="0"/>
                        </a:spcAft>
                        <a:buNone/>
                      </a:pPr>
                      <a:r>
                        <a:rPr i="1" lang="en" sz="1100"/>
                        <a:t>The administration made a valid point about the students being minors. It’s true that protesting is a civic right; however, there are a lot of differences under the law for adults and minors, so we can’t discount that fact. With that in mind, let’s consider…</a:t>
                      </a:r>
                      <a:endParaRPr i="1" sz="1100"/>
                    </a:p>
                  </a:txBody>
                  <a:tcPr marT="63500" marB="63500" marR="63500" marL="63500"/>
                </a:tc>
                <a:tc hMerge="1"/>
              </a:tr>
              <a:tr h="1286900">
                <a:tc>
                  <a:txBody>
                    <a:bodyPr/>
                    <a:lstStyle/>
                    <a:p>
                      <a:pPr indent="0" lvl="0" marL="0" rtl="0" algn="l">
                        <a:spcBef>
                          <a:spcPts val="0"/>
                        </a:spcBef>
                        <a:spcAft>
                          <a:spcPts val="0"/>
                        </a:spcAft>
                        <a:buNone/>
                      </a:pPr>
                      <a:r>
                        <a:rPr b="1" lang="en" sz="1100" u="sng"/>
                        <a:t>Refute a claim</a:t>
                      </a:r>
                      <a:endParaRPr b="1" sz="1100" u="sng"/>
                    </a:p>
                  </a:txBody>
                  <a:tcPr marT="63500" marB="63500" marR="63500" marL="63500">
                    <a:solidFill>
                      <a:srgbClr val="D9D9D9"/>
                    </a:solidFill>
                  </a:tcPr>
                </a:tc>
                <a:tc>
                  <a:txBody>
                    <a:bodyPr/>
                    <a:lstStyle/>
                    <a:p>
                      <a:pPr indent="0" lvl="0" marL="0" rtl="0" algn="l">
                        <a:spcBef>
                          <a:spcPts val="0"/>
                        </a:spcBef>
                        <a:spcAft>
                          <a:spcPts val="0"/>
                        </a:spcAft>
                        <a:buNone/>
                      </a:pPr>
                      <a:r>
                        <a:rPr lang="en" sz="1100"/>
                        <a:t>Explain why an opposing claim is incomplete, mistaken, or less convincing.</a:t>
                      </a:r>
                      <a:endParaRPr sz="1100"/>
                    </a:p>
                  </a:txBody>
                  <a:tcPr marT="63500" marB="63500" marR="63500" marL="63500">
                    <a:solidFill>
                      <a:srgbClr val="D9D9D9"/>
                    </a:solidFill>
                  </a:tcPr>
                </a:tc>
                <a:tc>
                  <a:txBody>
                    <a:bodyPr/>
                    <a:lstStyle/>
                    <a:p>
                      <a:pPr indent="-127000" lvl="0" marL="114300" rtl="0" algn="l">
                        <a:spcBef>
                          <a:spcPts val="0"/>
                        </a:spcBef>
                        <a:spcAft>
                          <a:spcPts val="0"/>
                        </a:spcAft>
                        <a:buSzPts val="1100"/>
                        <a:buChar char="●"/>
                      </a:pPr>
                      <a:r>
                        <a:rPr lang="en" sz="1100"/>
                        <a:t>When illustrating a weakness in a different position</a:t>
                      </a:r>
                      <a:endParaRPr sz="1100"/>
                    </a:p>
                    <a:p>
                      <a:pPr indent="-127000" lvl="0" marL="114300" rtl="0" algn="l">
                        <a:spcBef>
                          <a:spcPts val="0"/>
                        </a:spcBef>
                        <a:spcAft>
                          <a:spcPts val="0"/>
                        </a:spcAft>
                        <a:buSzPts val="1100"/>
                        <a:buChar char="●"/>
                      </a:pPr>
                      <a:r>
                        <a:rPr lang="en" sz="1100"/>
                        <a:t>When transitioning to your own claim</a:t>
                      </a:r>
                      <a:endParaRPr sz="1100"/>
                    </a:p>
                  </a:txBody>
                  <a:tcPr marT="63500" marB="63500" marR="63500" marL="63500">
                    <a:solidFill>
                      <a:srgbClr val="D9D9D9"/>
                    </a:solidFill>
                  </a:tcPr>
                </a:tc>
                <a:tc gridSpan="2">
                  <a:txBody>
                    <a:bodyPr/>
                    <a:lstStyle/>
                    <a:p>
                      <a:pPr indent="0" lvl="0" marL="0" rtl="0" algn="l">
                        <a:spcBef>
                          <a:spcPts val="0"/>
                        </a:spcBef>
                        <a:spcAft>
                          <a:spcPts val="0"/>
                        </a:spcAft>
                        <a:buNone/>
                      </a:pPr>
                      <a:r>
                        <a:rPr i="1" lang="en" sz="1100"/>
                        <a:t>One teacher claimed walking out of class should be penalized in the grade book. This seems disconnected. Why give students a low grade for this behavior? Especially if it was motivated by civic duty? Instead, teachers should…</a:t>
                      </a:r>
                      <a:endParaRPr i="1" sz="1100"/>
                    </a:p>
                  </a:txBody>
                  <a:tcPr marT="63500" marB="63500" marR="63500" marL="63500">
                    <a:solidFill>
                      <a:srgbClr val="D9D9D9"/>
                    </a:solidFill>
                  </a:tcPr>
                </a:tc>
                <a:tc hMerge="1"/>
              </a:tr>
            </a:tbl>
          </a:graphicData>
        </a:graphic>
      </p:graphicFrame>
      <p:sp>
        <p:nvSpPr>
          <p:cNvPr id="137" name="Google Shape;137;p20"/>
          <p:cNvSpPr txBox="1"/>
          <p:nvPr/>
        </p:nvSpPr>
        <p:spPr>
          <a:xfrm>
            <a:off x="117050" y="149150"/>
            <a:ext cx="8803800" cy="431100"/>
          </a:xfrm>
          <a:prstGeom prst="rect">
            <a:avLst/>
          </a:prstGeom>
          <a:solidFill>
            <a:srgbClr val="FCE5CD"/>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i="1" lang="en" sz="1600">
                <a:solidFill>
                  <a:schemeClr val="dk1"/>
                </a:solidFill>
              </a:rPr>
              <a:t>Engagement Methods for differing perspectives that go beyond “Counterarguments”</a:t>
            </a:r>
            <a:endParaRPr b="1" i="1" sz="1600">
              <a:solidFill>
                <a:schemeClr val="dk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graphicFrame>
        <p:nvGraphicFramePr>
          <p:cNvPr id="142" name="Google Shape;142;p21"/>
          <p:cNvGraphicFramePr/>
          <p:nvPr/>
        </p:nvGraphicFramePr>
        <p:xfrm>
          <a:off x="123563" y="161225"/>
          <a:ext cx="3000000" cy="3000000"/>
        </p:xfrm>
        <a:graphic>
          <a:graphicData uri="http://schemas.openxmlformats.org/drawingml/2006/table">
            <a:tbl>
              <a:tblPr>
                <a:noFill/>
                <a:tableStyleId>{5FC001F3-74E4-440E-8D77-9925B1404813}</a:tableStyleId>
              </a:tblPr>
              <a:tblGrid>
                <a:gridCol w="1546650"/>
                <a:gridCol w="1726825"/>
                <a:gridCol w="2211600"/>
                <a:gridCol w="3028950"/>
                <a:gridCol w="382850"/>
              </a:tblGrid>
              <a:tr h="292600">
                <a:tc>
                  <a:txBody>
                    <a:bodyPr/>
                    <a:lstStyle/>
                    <a:p>
                      <a:pPr indent="0" lvl="0" marL="0" rtl="0" algn="l">
                        <a:spcBef>
                          <a:spcPts val="0"/>
                        </a:spcBef>
                        <a:spcAft>
                          <a:spcPts val="0"/>
                        </a:spcAft>
                        <a:buNone/>
                      </a:pPr>
                      <a:r>
                        <a:rPr b="1" lang="en" sz="1100">
                          <a:solidFill>
                            <a:srgbClr val="FFFFFF"/>
                          </a:solidFill>
                        </a:rPr>
                        <a:t>Engagement Method</a:t>
                      </a:r>
                      <a:endParaRPr b="1" sz="1100">
                        <a:solidFill>
                          <a:srgbClr val="FFFFFF"/>
                        </a:solidFill>
                      </a:endParaRPr>
                    </a:p>
                  </a:txBody>
                  <a:tcPr marT="63500" marB="63500" marR="63500" marL="63500" anchor="b">
                    <a:solidFill>
                      <a:srgbClr val="000000"/>
                    </a:solidFill>
                  </a:tcPr>
                </a:tc>
                <a:tc>
                  <a:txBody>
                    <a:bodyPr/>
                    <a:lstStyle/>
                    <a:p>
                      <a:pPr indent="0" lvl="0" marL="0" rtl="0" algn="l">
                        <a:spcBef>
                          <a:spcPts val="0"/>
                        </a:spcBef>
                        <a:spcAft>
                          <a:spcPts val="0"/>
                        </a:spcAft>
                        <a:buNone/>
                      </a:pPr>
                      <a:r>
                        <a:rPr b="1" lang="en" sz="1100">
                          <a:solidFill>
                            <a:srgbClr val="FFFFFF"/>
                          </a:solidFill>
                        </a:rPr>
                        <a:t>Definition</a:t>
                      </a:r>
                      <a:endParaRPr b="1" sz="1100">
                        <a:solidFill>
                          <a:srgbClr val="FFFFFF"/>
                        </a:solidFill>
                      </a:endParaRPr>
                    </a:p>
                  </a:txBody>
                  <a:tcPr marT="63500" marB="63500" marR="63500" marL="63500" anchor="b">
                    <a:solidFill>
                      <a:srgbClr val="000000"/>
                    </a:solidFill>
                  </a:tcPr>
                </a:tc>
                <a:tc>
                  <a:txBody>
                    <a:bodyPr/>
                    <a:lstStyle/>
                    <a:p>
                      <a:pPr indent="0" lvl="0" marL="0" rtl="0" algn="l">
                        <a:spcBef>
                          <a:spcPts val="0"/>
                        </a:spcBef>
                        <a:spcAft>
                          <a:spcPts val="0"/>
                        </a:spcAft>
                        <a:buNone/>
                      </a:pPr>
                      <a:r>
                        <a:rPr b="1" lang="en" sz="1100">
                          <a:solidFill>
                            <a:srgbClr val="FFFFFF"/>
                          </a:solidFill>
                        </a:rPr>
                        <a:t>When to use…</a:t>
                      </a:r>
                      <a:endParaRPr b="1" sz="1100">
                        <a:solidFill>
                          <a:srgbClr val="FFFFFF"/>
                        </a:solidFill>
                      </a:endParaRPr>
                    </a:p>
                  </a:txBody>
                  <a:tcPr marT="63500" marB="63500" marR="63500" marL="63500" anchor="b">
                    <a:solidFill>
                      <a:srgbClr val="000000"/>
                    </a:solidFill>
                  </a:tcPr>
                </a:tc>
                <a:tc gridSpan="2">
                  <a:txBody>
                    <a:bodyPr/>
                    <a:lstStyle/>
                    <a:p>
                      <a:pPr indent="0" lvl="0" marL="0" rtl="0" algn="l">
                        <a:spcBef>
                          <a:spcPts val="0"/>
                        </a:spcBef>
                        <a:spcAft>
                          <a:spcPts val="0"/>
                        </a:spcAft>
                        <a:buNone/>
                      </a:pPr>
                      <a:r>
                        <a:rPr b="1" lang="en" sz="1100">
                          <a:solidFill>
                            <a:srgbClr val="FFFFFF"/>
                          </a:solidFill>
                        </a:rPr>
                        <a:t>Example in student protest case</a:t>
                      </a:r>
                      <a:endParaRPr b="1" sz="1100">
                        <a:solidFill>
                          <a:srgbClr val="FFFFFF"/>
                        </a:solidFill>
                      </a:endParaRPr>
                    </a:p>
                  </a:txBody>
                  <a:tcPr marT="63500" marB="63500" marR="63500" marL="63500" anchor="b">
                    <a:solidFill>
                      <a:srgbClr val="000000"/>
                    </a:solidFill>
                  </a:tcPr>
                </a:tc>
                <a:tc hMerge="1"/>
              </a:tr>
              <a:tr h="1401400">
                <a:tc>
                  <a:txBody>
                    <a:bodyPr/>
                    <a:lstStyle/>
                    <a:p>
                      <a:pPr indent="0" lvl="0" marL="0" rtl="0" algn="l">
                        <a:spcBef>
                          <a:spcPts val="0"/>
                        </a:spcBef>
                        <a:spcAft>
                          <a:spcPts val="0"/>
                        </a:spcAft>
                        <a:buNone/>
                      </a:pPr>
                      <a:r>
                        <a:rPr b="1" lang="en" sz="1100" u="sng"/>
                        <a:t>Qualify a claim</a:t>
                      </a:r>
                      <a:endParaRPr b="1" sz="1100" u="sng"/>
                    </a:p>
                  </a:txBody>
                  <a:tcPr marT="63500" marB="63500" marR="63500" marL="63500"/>
                </a:tc>
                <a:tc>
                  <a:txBody>
                    <a:bodyPr/>
                    <a:lstStyle/>
                    <a:p>
                      <a:pPr indent="0" lvl="0" marL="0" rtl="0" algn="l">
                        <a:spcBef>
                          <a:spcPts val="0"/>
                        </a:spcBef>
                        <a:spcAft>
                          <a:spcPts val="0"/>
                        </a:spcAft>
                        <a:buNone/>
                      </a:pPr>
                      <a:r>
                        <a:rPr lang="en" sz="1100"/>
                        <a:t>Put limits on a claim so it is more accurate or realistic.</a:t>
                      </a:r>
                      <a:endParaRPr sz="1100"/>
                    </a:p>
                  </a:txBody>
                  <a:tcPr marT="63500" marB="63500" marR="63500" marL="63500"/>
                </a:tc>
                <a:tc>
                  <a:txBody>
                    <a:bodyPr/>
                    <a:lstStyle/>
                    <a:p>
                      <a:pPr indent="-127000" lvl="0" marL="114300" rtl="0" algn="l">
                        <a:spcBef>
                          <a:spcPts val="0"/>
                        </a:spcBef>
                        <a:spcAft>
                          <a:spcPts val="0"/>
                        </a:spcAft>
                        <a:buSzPts val="1100"/>
                        <a:buChar char="●"/>
                      </a:pPr>
                      <a:r>
                        <a:rPr lang="en" sz="1100"/>
                        <a:t>When challenging the limits of someone else’s claim</a:t>
                      </a:r>
                      <a:endParaRPr sz="1100"/>
                    </a:p>
                    <a:p>
                      <a:pPr indent="-127000" lvl="0" marL="114300" rtl="0" algn="l">
                        <a:spcBef>
                          <a:spcPts val="0"/>
                        </a:spcBef>
                        <a:spcAft>
                          <a:spcPts val="0"/>
                        </a:spcAft>
                        <a:buSzPts val="1100"/>
                        <a:buChar char="●"/>
                      </a:pPr>
                      <a:r>
                        <a:rPr lang="en" sz="1100"/>
                        <a:t>When defining new limits on the issue at hand</a:t>
                      </a:r>
                      <a:endParaRPr sz="1100"/>
                    </a:p>
                  </a:txBody>
                  <a:tcPr marT="63500" marB="63500" marR="63500" marL="63500"/>
                </a:tc>
                <a:tc gridSpan="2">
                  <a:txBody>
                    <a:bodyPr/>
                    <a:lstStyle/>
                    <a:p>
                      <a:pPr indent="0" lvl="0" marL="0" rtl="0" algn="l">
                        <a:spcBef>
                          <a:spcPts val="0"/>
                        </a:spcBef>
                        <a:spcAft>
                          <a:spcPts val="0"/>
                        </a:spcAft>
                        <a:buNone/>
                      </a:pPr>
                      <a:r>
                        <a:rPr i="1" lang="en" sz="1100"/>
                        <a:t>Let’s keep things in perspective. A lot of people are stating this is a “parents’ rights” issue and parents should be in control of consequences if their student attended. However, aren’t there some limits to the rights of parents in this situation? Realistically, there seems to be more evidence that…</a:t>
                      </a:r>
                      <a:endParaRPr i="1" sz="1100"/>
                    </a:p>
                  </a:txBody>
                  <a:tcPr marT="63500" marB="63500" marR="63500" marL="63500"/>
                </a:tc>
                <a:tc hMerge="1"/>
              </a:tr>
              <a:tr h="1401400">
                <a:tc>
                  <a:txBody>
                    <a:bodyPr/>
                    <a:lstStyle/>
                    <a:p>
                      <a:pPr indent="0" lvl="0" marL="0" rtl="0" algn="l">
                        <a:spcBef>
                          <a:spcPts val="0"/>
                        </a:spcBef>
                        <a:spcAft>
                          <a:spcPts val="0"/>
                        </a:spcAft>
                        <a:buNone/>
                      </a:pPr>
                      <a:r>
                        <a:rPr b="1" lang="en" sz="1100" u="sng"/>
                        <a:t>Synthesize claims</a:t>
                      </a:r>
                      <a:endParaRPr b="1" sz="1100" u="sng"/>
                    </a:p>
                  </a:txBody>
                  <a:tcPr marT="63500" marB="63500" marR="63500" marL="63500">
                    <a:solidFill>
                      <a:srgbClr val="D9D9D9"/>
                    </a:solidFill>
                  </a:tcPr>
                </a:tc>
                <a:tc>
                  <a:txBody>
                    <a:bodyPr/>
                    <a:lstStyle/>
                    <a:p>
                      <a:pPr indent="0" lvl="0" marL="0" rtl="0" algn="l">
                        <a:spcBef>
                          <a:spcPts val="0"/>
                        </a:spcBef>
                        <a:spcAft>
                          <a:spcPts val="0"/>
                        </a:spcAft>
                        <a:buNone/>
                      </a:pPr>
                      <a:r>
                        <a:rPr lang="en" sz="1100"/>
                        <a:t>Combine ideas from multiple perspectives into a stronger solution or claim.</a:t>
                      </a:r>
                      <a:endParaRPr sz="1100"/>
                    </a:p>
                  </a:txBody>
                  <a:tcPr marT="63500" marB="63500" marR="63500" marL="63500">
                    <a:solidFill>
                      <a:srgbClr val="D9D9D9"/>
                    </a:solidFill>
                  </a:tcPr>
                </a:tc>
                <a:tc>
                  <a:txBody>
                    <a:bodyPr/>
                    <a:lstStyle/>
                    <a:p>
                      <a:pPr indent="-184150" lvl="0" marL="114300" rtl="0" algn="l">
                        <a:spcBef>
                          <a:spcPts val="0"/>
                        </a:spcBef>
                        <a:spcAft>
                          <a:spcPts val="0"/>
                        </a:spcAft>
                        <a:buSzPts val="1100"/>
                        <a:buChar char="●"/>
                      </a:pPr>
                      <a:r>
                        <a:rPr lang="en" sz="1100"/>
                        <a:t>When connecting multiple claims</a:t>
                      </a:r>
                      <a:endParaRPr sz="1100"/>
                    </a:p>
                    <a:p>
                      <a:pPr indent="-184150" lvl="0" marL="114300" rtl="0" algn="l">
                        <a:spcBef>
                          <a:spcPts val="0"/>
                        </a:spcBef>
                        <a:spcAft>
                          <a:spcPts val="0"/>
                        </a:spcAft>
                        <a:buSzPts val="1100"/>
                        <a:buChar char="●"/>
                      </a:pPr>
                      <a:r>
                        <a:rPr lang="en" sz="1100"/>
                        <a:t>When showing relationships (cause/effect, etc)</a:t>
                      </a:r>
                      <a:endParaRPr sz="1100"/>
                    </a:p>
                  </a:txBody>
                  <a:tcPr marT="63500" marB="63500" marR="63500" marL="114300">
                    <a:solidFill>
                      <a:srgbClr val="D9D9D9"/>
                    </a:solidFill>
                  </a:tcPr>
                </a:tc>
                <a:tc gridSpan="2">
                  <a:txBody>
                    <a:bodyPr/>
                    <a:lstStyle/>
                    <a:p>
                      <a:pPr indent="0" lvl="0" marL="0" rtl="0" algn="l">
                        <a:spcBef>
                          <a:spcPts val="0"/>
                        </a:spcBef>
                        <a:spcAft>
                          <a:spcPts val="0"/>
                        </a:spcAft>
                        <a:buNone/>
                      </a:pPr>
                      <a:r>
                        <a:rPr i="1" lang="en" sz="1100"/>
                        <a:t>Multiple people have brought up obligations. The students felt they had an obligation to protest, and the administration feels like they have an obligation to protect students and learning. What if these positions actually support each other? Isn’t there a way that both parties can come together and…</a:t>
                      </a:r>
                      <a:endParaRPr i="1" sz="1100"/>
                    </a:p>
                  </a:txBody>
                  <a:tcPr marT="63500" marB="63500" marR="63500" marL="63500">
                    <a:solidFill>
                      <a:srgbClr val="D9D9D9"/>
                    </a:solidFill>
                  </a:tcPr>
                </a:tc>
                <a:tc hMerge="1"/>
              </a:tr>
              <a:tr h="1759350">
                <a:tc>
                  <a:txBody>
                    <a:bodyPr/>
                    <a:lstStyle/>
                    <a:p>
                      <a:pPr indent="0" lvl="0" marL="0" rtl="0" algn="l">
                        <a:spcBef>
                          <a:spcPts val="0"/>
                        </a:spcBef>
                        <a:spcAft>
                          <a:spcPts val="0"/>
                        </a:spcAft>
                        <a:buNone/>
                      </a:pPr>
                      <a:r>
                        <a:rPr b="1" lang="en" sz="1000" u="sng"/>
                        <a:t>Identify a “Value-Motivated” Claim</a:t>
                      </a:r>
                      <a:endParaRPr b="1" sz="1000" u="sng"/>
                    </a:p>
                  </a:txBody>
                  <a:tcPr marT="63500" marB="63500" marR="63500" marL="63500">
                    <a:solidFill>
                      <a:srgbClr val="FFFFFF"/>
                    </a:solidFill>
                  </a:tcPr>
                </a:tc>
                <a:tc>
                  <a:txBody>
                    <a:bodyPr/>
                    <a:lstStyle/>
                    <a:p>
                      <a:pPr indent="0" lvl="0" marL="0" rtl="0" algn="l">
                        <a:spcBef>
                          <a:spcPts val="0"/>
                        </a:spcBef>
                        <a:spcAft>
                          <a:spcPts val="0"/>
                        </a:spcAft>
                        <a:buNone/>
                      </a:pPr>
                      <a:r>
                        <a:rPr lang="en" sz="1100"/>
                        <a:t>Identify when another person makes a claim based on a larger value.</a:t>
                      </a:r>
                      <a:endParaRPr sz="1100"/>
                    </a:p>
                  </a:txBody>
                  <a:tcPr marT="63500" marB="63500" marR="63500" marL="63500">
                    <a:solidFill>
                      <a:srgbClr val="FFFFFF"/>
                    </a:solidFill>
                  </a:tcPr>
                </a:tc>
                <a:tc>
                  <a:txBody>
                    <a:bodyPr/>
                    <a:lstStyle/>
                    <a:p>
                      <a:pPr indent="-127000" lvl="0" marL="114300" rtl="0" algn="l">
                        <a:spcBef>
                          <a:spcPts val="0"/>
                        </a:spcBef>
                        <a:spcAft>
                          <a:spcPts val="0"/>
                        </a:spcAft>
                        <a:buSzPts val="1100"/>
                        <a:buChar char="●"/>
                      </a:pPr>
                      <a:r>
                        <a:rPr lang="en" sz="1100"/>
                        <a:t>When digging deeper into another person’s claims</a:t>
                      </a:r>
                      <a:endParaRPr sz="1100"/>
                    </a:p>
                    <a:p>
                      <a:pPr indent="-127000" lvl="0" marL="114300" rtl="0" algn="l">
                        <a:spcBef>
                          <a:spcPts val="0"/>
                        </a:spcBef>
                        <a:spcAft>
                          <a:spcPts val="0"/>
                        </a:spcAft>
                        <a:buSzPts val="1100"/>
                        <a:buChar char="●"/>
                      </a:pPr>
                      <a:r>
                        <a:rPr lang="en" sz="1100"/>
                        <a:t>When identifying values that may be connected or “in tension”</a:t>
                      </a:r>
                      <a:endParaRPr sz="1100"/>
                    </a:p>
                  </a:txBody>
                  <a:tcPr marT="63500" marB="63500" marR="63500" marL="63500">
                    <a:solidFill>
                      <a:srgbClr val="FFFFFF"/>
                    </a:solidFill>
                  </a:tcPr>
                </a:tc>
                <a:tc gridSpan="2">
                  <a:txBody>
                    <a:bodyPr/>
                    <a:lstStyle/>
                    <a:p>
                      <a:pPr indent="0" lvl="0" marL="0" rtl="0" algn="l">
                        <a:spcBef>
                          <a:spcPts val="0"/>
                        </a:spcBef>
                        <a:spcAft>
                          <a:spcPts val="0"/>
                        </a:spcAft>
                        <a:buNone/>
                      </a:pPr>
                      <a:r>
                        <a:rPr i="1" lang="en" sz="1100"/>
                        <a:t>It’s clear that a lot of parents are upset about this post. One person mentioned that, “We need to keep students safe. How long until it turns into a mob?” Comments like these seem to be motivated by a deep sense of care and concern. However, in this case, “safety” has to be balanced with justice. Protests like these happen in our cities all the time. The tension between these two values can show us that…</a:t>
                      </a:r>
                      <a:endParaRPr i="1" sz="1100"/>
                    </a:p>
                  </a:txBody>
                  <a:tcPr marT="63500" marB="63500" marR="63500" marL="63500">
                    <a:solidFill>
                      <a:srgbClr val="FFFFFF"/>
                    </a:solidFill>
                  </a:tcPr>
                </a:tc>
                <a:tc hMerge="1"/>
              </a:tr>
            </a:tbl>
          </a:graphicData>
        </a:graphic>
      </p:graphicFrame>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