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Open Sans"/>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39FA941-9D99-4443-AC2D-8B32963C4D6C}">
  <a:tblStyle styleId="{B39FA941-9D99-4443-AC2D-8B32963C4D6C}"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font" Target="fonts/OpenSans-regular.fntdata"/><Relationship Id="rId14" Type="http://schemas.openxmlformats.org/officeDocument/2006/relationships/slide" Target="slides/slide8.xml"/><Relationship Id="rId17" Type="http://schemas.openxmlformats.org/officeDocument/2006/relationships/font" Target="fonts/OpenSans-italic.fntdata"/><Relationship Id="rId16" Type="http://schemas.openxmlformats.org/officeDocument/2006/relationships/font" Target="fonts/OpenSans-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18" Type="http://schemas.openxmlformats.org/officeDocument/2006/relationships/font" Target="fonts/OpenSans-bold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3a039e6bf8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3a039e6bf8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a039e6bf8a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a039e6bf8a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a039e6bf8a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a039e6bf8a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a039e6bf8a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a039e6bf8a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a039e6bf8a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a039e6bf8a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a039e6bf8a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a039e6bf8a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d88856094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d88856094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www.youtube.com/watch?v=qgnDbQ1aM54" TargetMode="External"/><Relationship Id="rId4" Type="http://schemas.openxmlformats.org/officeDocument/2006/relationships/image" Target="../media/image3.jpg"/><Relationship Id="rId5"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b="1" lang="en">
                <a:latin typeface="Open Sans"/>
                <a:ea typeface="Open Sans"/>
                <a:cs typeface="Open Sans"/>
                <a:sym typeface="Open Sans"/>
              </a:rPr>
              <a:t>Chalk Talk with</a:t>
            </a:r>
            <a:endParaRPr b="1">
              <a:latin typeface="Open Sans"/>
              <a:ea typeface="Open Sans"/>
              <a:cs typeface="Open Sans"/>
              <a:sym typeface="Open Sans"/>
            </a:endParaRPr>
          </a:p>
          <a:p>
            <a:pPr indent="0" lvl="0" marL="0" rtl="0" algn="ctr">
              <a:spcBef>
                <a:spcPts val="0"/>
              </a:spcBef>
              <a:spcAft>
                <a:spcPts val="0"/>
              </a:spcAft>
              <a:buNone/>
            </a:pPr>
            <a:r>
              <a:rPr b="1" lang="en">
                <a:latin typeface="Open Sans"/>
                <a:ea typeface="Open Sans"/>
                <a:cs typeface="Open Sans"/>
                <a:sym typeface="Open Sans"/>
              </a:rPr>
              <a:t>Famous Ethical Dilemmas</a:t>
            </a:r>
            <a:endParaRPr b="1">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4"/>
          <p:cNvSpPr txBox="1"/>
          <p:nvPr>
            <p:ph type="title"/>
          </p:nvPr>
        </p:nvSpPr>
        <p:spPr>
          <a:xfrm>
            <a:off x="311700" y="1966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i="1" lang="en" sz="3220">
                <a:latin typeface="Open Sans"/>
                <a:ea typeface="Open Sans"/>
                <a:cs typeface="Open Sans"/>
                <a:sym typeface="Open Sans"/>
              </a:rPr>
              <a:t>What is a “thought experiment”?</a:t>
            </a:r>
            <a:endParaRPr b="1" i="1" sz="3220">
              <a:latin typeface="Open Sans"/>
              <a:ea typeface="Open Sans"/>
              <a:cs typeface="Open Sans"/>
              <a:sym typeface="Open Sans"/>
            </a:endParaRPr>
          </a:p>
        </p:txBody>
      </p:sp>
      <p:sp>
        <p:nvSpPr>
          <p:cNvPr id="60" name="Google Shape;60;p14"/>
          <p:cNvSpPr txBox="1"/>
          <p:nvPr>
            <p:ph idx="1" type="body"/>
          </p:nvPr>
        </p:nvSpPr>
        <p:spPr>
          <a:xfrm>
            <a:off x="311700" y="863550"/>
            <a:ext cx="4260300" cy="3416400"/>
          </a:xfrm>
          <a:prstGeom prst="rect">
            <a:avLst/>
          </a:prstGeom>
        </p:spPr>
        <p:txBody>
          <a:bodyPr anchorCtr="0" anchor="t" bIns="91425" lIns="91425" spcFirstLastPara="1" rIns="91425" wrap="square" tIns="91425">
            <a:normAutofit fontScale="85000" lnSpcReduction="10000"/>
          </a:bodyPr>
          <a:lstStyle/>
          <a:p>
            <a:pPr indent="0" lvl="0" marL="0" rtl="0" algn="l">
              <a:lnSpc>
                <a:spcPct val="115000"/>
              </a:lnSpc>
              <a:spcBef>
                <a:spcPts val="0"/>
              </a:spcBef>
              <a:spcAft>
                <a:spcPts val="0"/>
              </a:spcAft>
              <a:buNone/>
            </a:pPr>
            <a:r>
              <a:rPr b="1" lang="en" sz="2200">
                <a:solidFill>
                  <a:srgbClr val="FF0000"/>
                </a:solidFill>
                <a:latin typeface="Open Sans"/>
                <a:ea typeface="Open Sans"/>
                <a:cs typeface="Open Sans"/>
                <a:sym typeface="Open Sans"/>
              </a:rPr>
              <a:t>A thought experiment is an imaginary situation that is meant to test an argument, idea, or principle</a:t>
            </a:r>
            <a:r>
              <a:rPr lang="en" sz="2200">
                <a:solidFill>
                  <a:srgbClr val="000000"/>
                </a:solidFill>
                <a:latin typeface="Open Sans"/>
                <a:ea typeface="Open Sans"/>
                <a:cs typeface="Open Sans"/>
                <a:sym typeface="Open Sans"/>
              </a:rPr>
              <a:t>. </a:t>
            </a:r>
            <a:endParaRPr sz="2200">
              <a:solidFill>
                <a:srgbClr val="000000"/>
              </a:solidFill>
              <a:latin typeface="Open Sans"/>
              <a:ea typeface="Open Sans"/>
              <a:cs typeface="Open Sans"/>
              <a:sym typeface="Open Sans"/>
            </a:endParaRPr>
          </a:p>
          <a:p>
            <a:pPr indent="0" lvl="0" marL="0" rtl="0" algn="l">
              <a:lnSpc>
                <a:spcPct val="115000"/>
              </a:lnSpc>
              <a:spcBef>
                <a:spcPts val="1200"/>
              </a:spcBef>
              <a:spcAft>
                <a:spcPts val="1200"/>
              </a:spcAft>
              <a:buNone/>
            </a:pPr>
            <a:r>
              <a:rPr lang="en" sz="2200">
                <a:solidFill>
                  <a:srgbClr val="000000"/>
                </a:solidFill>
                <a:latin typeface="Open Sans"/>
                <a:ea typeface="Open Sans"/>
                <a:cs typeface="Open Sans"/>
                <a:sym typeface="Open Sans"/>
              </a:rPr>
              <a:t>In philosophy, thought experiments are often used to test our intuitions (gut feelings) about a moral issue and to further question our principles for </a:t>
            </a:r>
            <a:r>
              <a:rPr i="1" lang="en" sz="2200">
                <a:solidFill>
                  <a:srgbClr val="000000"/>
                </a:solidFill>
                <a:latin typeface="Open Sans"/>
                <a:ea typeface="Open Sans"/>
                <a:cs typeface="Open Sans"/>
                <a:sym typeface="Open Sans"/>
              </a:rPr>
              <a:t>why</a:t>
            </a:r>
            <a:r>
              <a:rPr lang="en" sz="2200">
                <a:solidFill>
                  <a:srgbClr val="000000"/>
                </a:solidFill>
                <a:latin typeface="Open Sans"/>
                <a:ea typeface="Open Sans"/>
                <a:cs typeface="Open Sans"/>
                <a:sym typeface="Open Sans"/>
              </a:rPr>
              <a:t> we would make a certain decision. </a:t>
            </a:r>
            <a:endParaRPr sz="2200">
              <a:solidFill>
                <a:srgbClr val="000000"/>
              </a:solidFill>
              <a:latin typeface="Open Sans"/>
              <a:ea typeface="Open Sans"/>
              <a:cs typeface="Open Sans"/>
              <a:sym typeface="Open Sans"/>
            </a:endParaRPr>
          </a:p>
        </p:txBody>
      </p:sp>
      <p:pic>
        <p:nvPicPr>
          <p:cNvPr id="61" name="Google Shape;61;p14"/>
          <p:cNvPicPr preferRelativeResize="0"/>
          <p:nvPr/>
        </p:nvPicPr>
        <p:blipFill>
          <a:blip r:embed="rId3">
            <a:alphaModFix/>
          </a:blip>
          <a:stretch>
            <a:fillRect/>
          </a:stretch>
        </p:blipFill>
        <p:spPr>
          <a:xfrm>
            <a:off x="4703700" y="1501300"/>
            <a:ext cx="4267200" cy="225166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idx="1" type="body"/>
          </p:nvPr>
        </p:nvSpPr>
        <p:spPr>
          <a:xfrm>
            <a:off x="345000" y="263300"/>
            <a:ext cx="84540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000">
                <a:solidFill>
                  <a:srgbClr val="000000"/>
                </a:solidFill>
                <a:latin typeface="Open Sans"/>
                <a:ea typeface="Open Sans"/>
                <a:cs typeface="Open Sans"/>
                <a:sym typeface="Open Sans"/>
              </a:rPr>
              <a:t>Thought </a:t>
            </a:r>
            <a:r>
              <a:rPr b="1" lang="en" sz="2000">
                <a:solidFill>
                  <a:srgbClr val="000000"/>
                </a:solidFill>
                <a:latin typeface="Open Sans"/>
                <a:ea typeface="Open Sans"/>
                <a:cs typeface="Open Sans"/>
                <a:sym typeface="Open Sans"/>
              </a:rPr>
              <a:t>experiments</a:t>
            </a:r>
            <a:r>
              <a:rPr b="1" lang="en" sz="2000">
                <a:solidFill>
                  <a:srgbClr val="000000"/>
                </a:solidFill>
                <a:latin typeface="Open Sans"/>
                <a:ea typeface="Open Sans"/>
                <a:cs typeface="Open Sans"/>
                <a:sym typeface="Open Sans"/>
              </a:rPr>
              <a:t> often</a:t>
            </a:r>
            <a:r>
              <a:rPr b="1" lang="en" sz="2000">
                <a:solidFill>
                  <a:srgbClr val="000000"/>
                </a:solidFill>
                <a:latin typeface="Open Sans"/>
                <a:ea typeface="Open Sans"/>
                <a:cs typeface="Open Sans"/>
                <a:sym typeface="Open Sans"/>
              </a:rPr>
              <a:t> seem absurd or unlikely to happen. </a:t>
            </a:r>
            <a:r>
              <a:rPr b="1" lang="en" sz="2000">
                <a:solidFill>
                  <a:srgbClr val="FF0000"/>
                </a:solidFill>
                <a:latin typeface="Open Sans"/>
                <a:ea typeface="Open Sans"/>
                <a:cs typeface="Open Sans"/>
                <a:sym typeface="Open Sans"/>
              </a:rPr>
              <a:t>However, they often force us to make a difficult or impossible choice which can help reveal our moral principles. Take this situation, for example:</a:t>
            </a:r>
            <a:endParaRPr b="1" sz="2000">
              <a:solidFill>
                <a:srgbClr val="FF0000"/>
              </a:solidFill>
              <a:latin typeface="Open Sans"/>
              <a:ea typeface="Open Sans"/>
              <a:cs typeface="Open Sans"/>
              <a:sym typeface="Open Sans"/>
            </a:endParaRPr>
          </a:p>
          <a:p>
            <a:pPr indent="0" lvl="0" marL="0" rtl="0" algn="l">
              <a:spcBef>
                <a:spcPts val="1200"/>
              </a:spcBef>
              <a:spcAft>
                <a:spcPts val="1200"/>
              </a:spcAft>
              <a:buClr>
                <a:schemeClr val="dk1"/>
              </a:buClr>
              <a:buSzPts val="1100"/>
              <a:buFont typeface="Arial"/>
              <a:buNone/>
            </a:pPr>
            <a:r>
              <a:t/>
            </a:r>
            <a:endParaRPr b="1" sz="2000">
              <a:solidFill>
                <a:srgbClr val="FF0000"/>
              </a:solidFill>
              <a:latin typeface="Open Sans"/>
              <a:ea typeface="Open Sans"/>
              <a:cs typeface="Open Sans"/>
              <a:sym typeface="Open Sans"/>
            </a:endParaRPr>
          </a:p>
        </p:txBody>
      </p:sp>
      <p:pic>
        <p:nvPicPr>
          <p:cNvPr id="67" name="Google Shape;67;p15"/>
          <p:cNvPicPr preferRelativeResize="0"/>
          <p:nvPr/>
        </p:nvPicPr>
        <p:blipFill>
          <a:blip r:embed="rId3">
            <a:alphaModFix/>
          </a:blip>
          <a:stretch>
            <a:fillRect/>
          </a:stretch>
        </p:blipFill>
        <p:spPr>
          <a:xfrm>
            <a:off x="2344100" y="2525875"/>
            <a:ext cx="4267200" cy="2251665"/>
          </a:xfrm>
          <a:prstGeom prst="rect">
            <a:avLst/>
          </a:prstGeom>
          <a:noFill/>
          <a:ln>
            <a:noFill/>
          </a:ln>
        </p:spPr>
      </p:pic>
      <p:sp>
        <p:nvSpPr>
          <p:cNvPr id="68" name="Google Shape;68;p15"/>
          <p:cNvSpPr txBox="1"/>
          <p:nvPr/>
        </p:nvSpPr>
        <p:spPr>
          <a:xfrm>
            <a:off x="2204350" y="1894650"/>
            <a:ext cx="57024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3200">
                <a:latin typeface="Open Sans"/>
                <a:ea typeface="Open Sans"/>
                <a:cs typeface="Open Sans"/>
                <a:sym typeface="Open Sans"/>
              </a:rPr>
              <a:t>The Trolley Problem</a:t>
            </a:r>
            <a:endParaRPr b="1" i="1" sz="3200">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pic>
        <p:nvPicPr>
          <p:cNvPr id="73" name="Google Shape;73;p16"/>
          <p:cNvPicPr preferRelativeResize="0"/>
          <p:nvPr/>
        </p:nvPicPr>
        <p:blipFill rotWithShape="1">
          <a:blip r:embed="rId3">
            <a:alphaModFix/>
          </a:blip>
          <a:srcRect b="0" l="0" r="7766" t="0"/>
          <a:stretch/>
        </p:blipFill>
        <p:spPr>
          <a:xfrm>
            <a:off x="151975" y="1614425"/>
            <a:ext cx="3935925" cy="2251675"/>
          </a:xfrm>
          <a:prstGeom prst="rect">
            <a:avLst/>
          </a:prstGeom>
          <a:noFill/>
          <a:ln>
            <a:noFill/>
          </a:ln>
        </p:spPr>
      </p:pic>
      <p:sp>
        <p:nvSpPr>
          <p:cNvPr id="74" name="Google Shape;74;p16"/>
          <p:cNvSpPr txBox="1"/>
          <p:nvPr/>
        </p:nvSpPr>
        <p:spPr>
          <a:xfrm>
            <a:off x="4572000" y="527825"/>
            <a:ext cx="4183200" cy="4428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800">
                <a:latin typeface="Open Sans"/>
                <a:ea typeface="Open Sans"/>
                <a:cs typeface="Open Sans"/>
                <a:sym typeface="Open Sans"/>
              </a:rPr>
              <a:t>A trolley speeds down the tracks. Its brakes have failed. </a:t>
            </a:r>
            <a:endParaRPr sz="1800">
              <a:latin typeface="Open Sans"/>
              <a:ea typeface="Open Sans"/>
              <a:cs typeface="Open Sans"/>
              <a:sym typeface="Open Sans"/>
            </a:endParaRPr>
          </a:p>
          <a:p>
            <a:pPr indent="0" lvl="0" marL="0" rtl="0" algn="l">
              <a:lnSpc>
                <a:spcPct val="115000"/>
              </a:lnSpc>
              <a:spcBef>
                <a:spcPts val="1200"/>
              </a:spcBef>
              <a:spcAft>
                <a:spcPts val="0"/>
              </a:spcAft>
              <a:buNone/>
            </a:pPr>
            <a:r>
              <a:rPr lang="en" sz="1800">
                <a:latin typeface="Open Sans"/>
                <a:ea typeface="Open Sans"/>
                <a:cs typeface="Open Sans"/>
                <a:sym typeface="Open Sans"/>
              </a:rPr>
              <a:t>Ahead, five workers stand unaware. You spot a lever — if you pull it, the trolley will switch to another track where one worker stands alone.</a:t>
            </a:r>
            <a:endParaRPr sz="1800">
              <a:latin typeface="Open Sans"/>
              <a:ea typeface="Open Sans"/>
              <a:cs typeface="Open Sans"/>
              <a:sym typeface="Open Sans"/>
            </a:endParaRPr>
          </a:p>
          <a:p>
            <a:pPr indent="0" lvl="0" marL="0" rtl="0" algn="l">
              <a:lnSpc>
                <a:spcPct val="115000"/>
              </a:lnSpc>
              <a:spcBef>
                <a:spcPts val="1200"/>
              </a:spcBef>
              <a:spcAft>
                <a:spcPts val="0"/>
              </a:spcAft>
              <a:buNone/>
            </a:pPr>
            <a:r>
              <a:rPr lang="en" sz="1800">
                <a:latin typeface="Open Sans"/>
                <a:ea typeface="Open Sans"/>
                <a:cs typeface="Open Sans"/>
                <a:sym typeface="Open Sans"/>
              </a:rPr>
              <a:t>Do nothing, and five die. Pull the lever, and one dies because of your choice.</a:t>
            </a:r>
            <a:endParaRPr sz="1800">
              <a:latin typeface="Open Sans"/>
              <a:ea typeface="Open Sans"/>
              <a:cs typeface="Open Sans"/>
              <a:sym typeface="Open Sans"/>
            </a:endParaRPr>
          </a:p>
          <a:p>
            <a:pPr indent="0" lvl="0" marL="0" rtl="0" algn="l">
              <a:lnSpc>
                <a:spcPct val="115000"/>
              </a:lnSpc>
              <a:spcBef>
                <a:spcPts val="1200"/>
              </a:spcBef>
              <a:spcAft>
                <a:spcPts val="1200"/>
              </a:spcAft>
              <a:buNone/>
            </a:pPr>
            <a:r>
              <a:rPr lang="en" sz="1800">
                <a:latin typeface="Open Sans"/>
                <a:ea typeface="Open Sans"/>
                <a:cs typeface="Open Sans"/>
                <a:sym typeface="Open Sans"/>
              </a:rPr>
              <a:t>Your hand hovers over the lever as the trolley rushes closer. What do you do?</a:t>
            </a:r>
            <a:endParaRPr sz="1800">
              <a:latin typeface="Open Sans"/>
              <a:ea typeface="Open Sans"/>
              <a:cs typeface="Open Sans"/>
              <a:sym typeface="Open Sans"/>
            </a:endParaRPr>
          </a:p>
        </p:txBody>
      </p:sp>
      <p:sp>
        <p:nvSpPr>
          <p:cNvPr id="75" name="Google Shape;75;p16"/>
          <p:cNvSpPr txBox="1"/>
          <p:nvPr/>
        </p:nvSpPr>
        <p:spPr>
          <a:xfrm>
            <a:off x="151975" y="527825"/>
            <a:ext cx="42672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3200">
                <a:solidFill>
                  <a:schemeClr val="dk1"/>
                </a:solidFill>
                <a:latin typeface="Open Sans"/>
                <a:ea typeface="Open Sans"/>
                <a:cs typeface="Open Sans"/>
                <a:sym typeface="Open Sans"/>
              </a:rPr>
              <a:t>The Trolley Problem</a:t>
            </a:r>
            <a:endParaRPr b="1" i="1" sz="3200">
              <a:solidFill>
                <a:schemeClr val="dk1"/>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nvSpPr>
        <p:spPr>
          <a:xfrm>
            <a:off x="2678125" y="1107350"/>
            <a:ext cx="3572700" cy="32670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500"/>
              <a:t>A trolley speeds down the tracks. Its brakes have failed. </a:t>
            </a:r>
            <a:endParaRPr sz="1500"/>
          </a:p>
          <a:p>
            <a:pPr indent="0" lvl="0" marL="0" rtl="0" algn="l">
              <a:lnSpc>
                <a:spcPct val="115000"/>
              </a:lnSpc>
              <a:spcBef>
                <a:spcPts val="1200"/>
              </a:spcBef>
              <a:spcAft>
                <a:spcPts val="0"/>
              </a:spcAft>
              <a:buNone/>
            </a:pPr>
            <a:r>
              <a:rPr lang="en" sz="1500"/>
              <a:t>Ahead, five workers stand unaware. You spot a lever — </a:t>
            </a:r>
            <a:r>
              <a:rPr lang="en" sz="1500" u="sng">
                <a:solidFill>
                  <a:srgbClr val="FF0000"/>
                </a:solidFill>
              </a:rPr>
              <a:t>if you pull it, the trolley will switch to another track where one worker stands alone</a:t>
            </a:r>
            <a:r>
              <a:rPr lang="en" sz="1500"/>
              <a:t>.</a:t>
            </a:r>
            <a:endParaRPr sz="1500"/>
          </a:p>
          <a:p>
            <a:pPr indent="0" lvl="0" marL="0" rtl="0" algn="l">
              <a:lnSpc>
                <a:spcPct val="115000"/>
              </a:lnSpc>
              <a:spcBef>
                <a:spcPts val="1200"/>
              </a:spcBef>
              <a:spcAft>
                <a:spcPts val="0"/>
              </a:spcAft>
              <a:buNone/>
            </a:pPr>
            <a:r>
              <a:rPr lang="en" sz="1500" u="sng">
                <a:solidFill>
                  <a:srgbClr val="0000FF"/>
                </a:solidFill>
              </a:rPr>
              <a:t>Do nothing, and five die</a:t>
            </a:r>
            <a:r>
              <a:rPr lang="en" sz="1500"/>
              <a:t>. Pull the lever, and one dies because of your choice.</a:t>
            </a:r>
            <a:endParaRPr sz="1500"/>
          </a:p>
          <a:p>
            <a:pPr indent="0" lvl="0" marL="0" rtl="0" algn="l">
              <a:lnSpc>
                <a:spcPct val="115000"/>
              </a:lnSpc>
              <a:spcBef>
                <a:spcPts val="1200"/>
              </a:spcBef>
              <a:spcAft>
                <a:spcPts val="1200"/>
              </a:spcAft>
              <a:buNone/>
            </a:pPr>
            <a:r>
              <a:rPr lang="en" sz="1500"/>
              <a:t>Your hand hovers over the lever as the trolley rushes closer. What do you do?</a:t>
            </a:r>
            <a:endParaRPr sz="1500"/>
          </a:p>
        </p:txBody>
      </p:sp>
      <p:sp>
        <p:nvSpPr>
          <p:cNvPr id="81" name="Google Shape;81;p17"/>
          <p:cNvSpPr txBox="1"/>
          <p:nvPr/>
        </p:nvSpPr>
        <p:spPr>
          <a:xfrm>
            <a:off x="151975" y="165600"/>
            <a:ext cx="8789700" cy="538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2300">
                <a:solidFill>
                  <a:schemeClr val="dk1"/>
                </a:solidFill>
                <a:latin typeface="Open Sans"/>
                <a:ea typeface="Open Sans"/>
                <a:cs typeface="Open Sans"/>
                <a:sym typeface="Open Sans"/>
              </a:rPr>
              <a:t>Let’s Discuss… With a Chalk Talk:</a:t>
            </a:r>
            <a:endParaRPr b="1" i="1" sz="2300">
              <a:solidFill>
                <a:schemeClr val="dk1"/>
              </a:solidFill>
              <a:latin typeface="Open Sans"/>
              <a:ea typeface="Open Sans"/>
              <a:cs typeface="Open Sans"/>
              <a:sym typeface="Open Sans"/>
            </a:endParaRPr>
          </a:p>
        </p:txBody>
      </p:sp>
      <p:sp>
        <p:nvSpPr>
          <p:cNvPr id="82" name="Google Shape;82;p17"/>
          <p:cNvSpPr txBox="1"/>
          <p:nvPr/>
        </p:nvSpPr>
        <p:spPr>
          <a:xfrm>
            <a:off x="6426800" y="952125"/>
            <a:ext cx="1935300" cy="8313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0000"/>
                </a:solidFill>
              </a:rPr>
              <a:t>I would pull the lever. That’s what a good samaritan would do.</a:t>
            </a:r>
            <a:endParaRPr>
              <a:solidFill>
                <a:srgbClr val="FF0000"/>
              </a:solidFill>
            </a:endParaRPr>
          </a:p>
        </p:txBody>
      </p:sp>
      <p:sp>
        <p:nvSpPr>
          <p:cNvPr id="83" name="Google Shape;83;p17"/>
          <p:cNvSpPr txBox="1"/>
          <p:nvPr/>
        </p:nvSpPr>
        <p:spPr>
          <a:xfrm>
            <a:off x="7208700" y="2076498"/>
            <a:ext cx="1935300" cy="14775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0000"/>
                </a:solidFill>
              </a:rPr>
              <a:t>But how can you judge the quality of their lives? What if that one person is a nobel peace prize winner?</a:t>
            </a:r>
            <a:endParaRPr>
              <a:solidFill>
                <a:srgbClr val="FF0000"/>
              </a:solidFill>
            </a:endParaRPr>
          </a:p>
        </p:txBody>
      </p:sp>
      <p:sp>
        <p:nvSpPr>
          <p:cNvPr id="84" name="Google Shape;84;p17"/>
          <p:cNvSpPr txBox="1"/>
          <p:nvPr/>
        </p:nvSpPr>
        <p:spPr>
          <a:xfrm>
            <a:off x="6535550" y="3847075"/>
            <a:ext cx="17178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0000"/>
                </a:solidFill>
              </a:rPr>
              <a:t>Good point. How do we judge the value of 1 life versus 5?</a:t>
            </a:r>
            <a:endParaRPr>
              <a:solidFill>
                <a:srgbClr val="FF0000"/>
              </a:solidFill>
            </a:endParaRPr>
          </a:p>
        </p:txBody>
      </p:sp>
      <p:sp>
        <p:nvSpPr>
          <p:cNvPr id="85" name="Google Shape;85;p17"/>
          <p:cNvSpPr txBox="1"/>
          <p:nvPr/>
        </p:nvSpPr>
        <p:spPr>
          <a:xfrm>
            <a:off x="258775" y="457288"/>
            <a:ext cx="1935300" cy="12621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0000FF"/>
                </a:solidFill>
              </a:rPr>
              <a:t>“Doing Nothing” seems wrong… I think you should at least try to yell at them or something.</a:t>
            </a:r>
            <a:endParaRPr>
              <a:solidFill>
                <a:srgbClr val="0000FF"/>
              </a:solidFill>
            </a:endParaRPr>
          </a:p>
        </p:txBody>
      </p:sp>
      <p:sp>
        <p:nvSpPr>
          <p:cNvPr id="86" name="Google Shape;86;p17"/>
          <p:cNvSpPr txBox="1"/>
          <p:nvPr/>
        </p:nvSpPr>
        <p:spPr>
          <a:xfrm>
            <a:off x="258775" y="2106313"/>
            <a:ext cx="1935300" cy="14775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0000FF"/>
                </a:solidFill>
              </a:rPr>
              <a:t>True. I wonder if there’s another option. Like yelling at them or throwing something in front of the train?</a:t>
            </a:r>
            <a:endParaRPr>
              <a:solidFill>
                <a:srgbClr val="0000FF"/>
              </a:solidFill>
            </a:endParaRPr>
          </a:p>
        </p:txBody>
      </p:sp>
      <p:sp>
        <p:nvSpPr>
          <p:cNvPr id="87" name="Google Shape;87;p17"/>
          <p:cNvSpPr txBox="1"/>
          <p:nvPr/>
        </p:nvSpPr>
        <p:spPr>
          <a:xfrm>
            <a:off x="613325" y="3790788"/>
            <a:ext cx="1935300" cy="12621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0000FF"/>
                </a:solidFill>
              </a:rPr>
              <a:t>Yeah, but why waste time and risk it? Just pull the level. It’s not great, but it has to be done.</a:t>
            </a:r>
            <a:endParaRPr>
              <a:solidFill>
                <a:srgbClr val="0000FF"/>
              </a:solidFill>
            </a:endParaRPr>
          </a:p>
        </p:txBody>
      </p:sp>
      <p:cxnSp>
        <p:nvCxnSpPr>
          <p:cNvPr id="88" name="Google Shape;88;p17"/>
          <p:cNvCxnSpPr>
            <a:stCxn id="80" idx="3"/>
            <a:endCxn id="82" idx="1"/>
          </p:cNvCxnSpPr>
          <p:nvPr/>
        </p:nvCxnSpPr>
        <p:spPr>
          <a:xfrm flipH="1" rot="10800000">
            <a:off x="6250825" y="1367750"/>
            <a:ext cx="176100" cy="1373100"/>
          </a:xfrm>
          <a:prstGeom prst="straightConnector1">
            <a:avLst/>
          </a:prstGeom>
          <a:noFill/>
          <a:ln cap="flat" cmpd="sng" w="19050">
            <a:solidFill>
              <a:srgbClr val="FF0000"/>
            </a:solidFill>
            <a:prstDash val="solid"/>
            <a:round/>
            <a:headEnd len="med" w="med" type="none"/>
            <a:tailEnd len="med" w="med" type="triangle"/>
          </a:ln>
        </p:spPr>
      </p:cxnSp>
      <p:cxnSp>
        <p:nvCxnSpPr>
          <p:cNvPr id="89" name="Google Shape;89;p17"/>
          <p:cNvCxnSpPr>
            <a:stCxn id="82" idx="2"/>
            <a:endCxn id="83" idx="0"/>
          </p:cNvCxnSpPr>
          <p:nvPr/>
        </p:nvCxnSpPr>
        <p:spPr>
          <a:xfrm>
            <a:off x="7394450" y="1783425"/>
            <a:ext cx="781800" cy="293100"/>
          </a:xfrm>
          <a:prstGeom prst="straightConnector1">
            <a:avLst/>
          </a:prstGeom>
          <a:noFill/>
          <a:ln cap="flat" cmpd="sng" w="19050">
            <a:solidFill>
              <a:srgbClr val="FF0000"/>
            </a:solidFill>
            <a:prstDash val="solid"/>
            <a:round/>
            <a:headEnd len="med" w="med" type="none"/>
            <a:tailEnd len="med" w="med" type="triangle"/>
          </a:ln>
        </p:spPr>
      </p:cxnSp>
      <p:cxnSp>
        <p:nvCxnSpPr>
          <p:cNvPr id="90" name="Google Shape;90;p17"/>
          <p:cNvCxnSpPr>
            <a:stCxn id="83" idx="2"/>
            <a:endCxn id="84" idx="0"/>
          </p:cNvCxnSpPr>
          <p:nvPr/>
        </p:nvCxnSpPr>
        <p:spPr>
          <a:xfrm flipH="1">
            <a:off x="7394550" y="3553998"/>
            <a:ext cx="781800" cy="293100"/>
          </a:xfrm>
          <a:prstGeom prst="straightConnector1">
            <a:avLst/>
          </a:prstGeom>
          <a:noFill/>
          <a:ln cap="flat" cmpd="sng" w="19050">
            <a:solidFill>
              <a:srgbClr val="FF0000"/>
            </a:solidFill>
            <a:prstDash val="solid"/>
            <a:round/>
            <a:headEnd len="med" w="med" type="none"/>
            <a:tailEnd len="med" w="med" type="triangle"/>
          </a:ln>
        </p:spPr>
      </p:cxnSp>
      <p:cxnSp>
        <p:nvCxnSpPr>
          <p:cNvPr id="91" name="Google Shape;91;p17"/>
          <p:cNvCxnSpPr/>
          <p:nvPr/>
        </p:nvCxnSpPr>
        <p:spPr>
          <a:xfrm rot="10800000">
            <a:off x="1883625" y="1252225"/>
            <a:ext cx="796800" cy="1956000"/>
          </a:xfrm>
          <a:prstGeom prst="straightConnector1">
            <a:avLst/>
          </a:prstGeom>
          <a:noFill/>
          <a:ln cap="flat" cmpd="sng" w="19050">
            <a:solidFill>
              <a:srgbClr val="0000FF"/>
            </a:solidFill>
            <a:prstDash val="solid"/>
            <a:round/>
            <a:headEnd len="med" w="med" type="none"/>
            <a:tailEnd len="med" w="med" type="triangle"/>
          </a:ln>
        </p:spPr>
      </p:cxnSp>
      <p:cxnSp>
        <p:nvCxnSpPr>
          <p:cNvPr id="92" name="Google Shape;92;p17"/>
          <p:cNvCxnSpPr/>
          <p:nvPr/>
        </p:nvCxnSpPr>
        <p:spPr>
          <a:xfrm flipH="1">
            <a:off x="941725" y="1719400"/>
            <a:ext cx="207000" cy="329700"/>
          </a:xfrm>
          <a:prstGeom prst="straightConnector1">
            <a:avLst/>
          </a:prstGeom>
          <a:noFill/>
          <a:ln cap="flat" cmpd="sng" w="19050">
            <a:solidFill>
              <a:srgbClr val="0000FF"/>
            </a:solidFill>
            <a:prstDash val="solid"/>
            <a:round/>
            <a:headEnd len="med" w="med" type="none"/>
            <a:tailEnd len="med" w="med" type="triangle"/>
          </a:ln>
        </p:spPr>
      </p:cxnSp>
      <p:cxnSp>
        <p:nvCxnSpPr>
          <p:cNvPr id="93" name="Google Shape;93;p17"/>
          <p:cNvCxnSpPr/>
          <p:nvPr/>
        </p:nvCxnSpPr>
        <p:spPr>
          <a:xfrm>
            <a:off x="1049125" y="3490663"/>
            <a:ext cx="317100" cy="307500"/>
          </a:xfrm>
          <a:prstGeom prst="straightConnector1">
            <a:avLst/>
          </a:prstGeom>
          <a:noFill/>
          <a:ln cap="flat" cmpd="sng" w="19050">
            <a:solidFill>
              <a:srgbClr val="0000FF"/>
            </a:solidFill>
            <a:prstDash val="solid"/>
            <a:round/>
            <a:headEnd len="med" w="med" type="none"/>
            <a:tailEnd len="med" w="med" type="triangl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8"/>
          <p:cNvSpPr txBox="1"/>
          <p:nvPr>
            <p:ph type="title"/>
          </p:nvPr>
        </p:nvSpPr>
        <p:spPr>
          <a:xfrm>
            <a:off x="311700" y="19665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b="1" i="1" lang="en" sz="2320">
                <a:latin typeface="Open Sans"/>
                <a:ea typeface="Open Sans"/>
                <a:cs typeface="Open Sans"/>
                <a:sym typeface="Open Sans"/>
              </a:rPr>
              <a:t>Chalk Talk with 6 Famous Thought Experiments</a:t>
            </a:r>
            <a:endParaRPr b="1" i="1" sz="2320">
              <a:latin typeface="Open Sans"/>
              <a:ea typeface="Open Sans"/>
              <a:cs typeface="Open Sans"/>
              <a:sym typeface="Open Sans"/>
            </a:endParaRPr>
          </a:p>
        </p:txBody>
      </p:sp>
      <p:sp>
        <p:nvSpPr>
          <p:cNvPr id="99" name="Google Shape;99;p18"/>
          <p:cNvSpPr txBox="1"/>
          <p:nvPr>
            <p:ph idx="1" type="body"/>
          </p:nvPr>
        </p:nvSpPr>
        <p:spPr>
          <a:xfrm>
            <a:off x="311700" y="863550"/>
            <a:ext cx="3899100" cy="39699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Clr>
                <a:srgbClr val="000000"/>
              </a:buClr>
              <a:buSzPts val="1800"/>
              <a:buFont typeface="Open Sans"/>
              <a:buChar char="●"/>
            </a:pPr>
            <a:r>
              <a:rPr lang="en">
                <a:solidFill>
                  <a:srgbClr val="000000"/>
                </a:solidFill>
                <a:latin typeface="Open Sans"/>
                <a:ea typeface="Open Sans"/>
                <a:cs typeface="Open Sans"/>
                <a:sym typeface="Open Sans"/>
              </a:rPr>
              <a:t>You’ll have 4-5 minutes to read and annotate each “Thought Experiment”. </a:t>
            </a:r>
            <a:endParaRPr>
              <a:solidFill>
                <a:srgbClr val="000000"/>
              </a:solidFill>
              <a:latin typeface="Open Sans"/>
              <a:ea typeface="Open Sans"/>
              <a:cs typeface="Open Sans"/>
              <a:sym typeface="Open Sans"/>
            </a:endParaRPr>
          </a:p>
          <a:p>
            <a:pPr indent="-342900" lvl="0" marL="457200" rtl="0" algn="l">
              <a:spcBef>
                <a:spcPts val="1000"/>
              </a:spcBef>
              <a:spcAft>
                <a:spcPts val="0"/>
              </a:spcAft>
              <a:buClr>
                <a:srgbClr val="000000"/>
              </a:buClr>
              <a:buSzPts val="1800"/>
              <a:buFont typeface="Open Sans"/>
              <a:buChar char="●"/>
            </a:pPr>
            <a:r>
              <a:rPr lang="en">
                <a:solidFill>
                  <a:srgbClr val="000000"/>
                </a:solidFill>
                <a:latin typeface="Open Sans"/>
                <a:ea typeface="Open Sans"/>
                <a:cs typeface="Open Sans"/>
                <a:sym typeface="Open Sans"/>
              </a:rPr>
              <a:t>Make sure to write comments, connections, and questions with arrows (Look at the model).</a:t>
            </a:r>
            <a:endParaRPr>
              <a:solidFill>
                <a:srgbClr val="000000"/>
              </a:solidFill>
              <a:latin typeface="Open Sans"/>
              <a:ea typeface="Open Sans"/>
              <a:cs typeface="Open Sans"/>
              <a:sym typeface="Open Sans"/>
            </a:endParaRPr>
          </a:p>
          <a:p>
            <a:pPr indent="-342900" lvl="0" marL="457200" rtl="0" algn="l">
              <a:spcBef>
                <a:spcPts val="1000"/>
              </a:spcBef>
              <a:spcAft>
                <a:spcPts val="1000"/>
              </a:spcAft>
              <a:buClr>
                <a:srgbClr val="000000"/>
              </a:buClr>
              <a:buSzPts val="1800"/>
              <a:buFont typeface="Open Sans"/>
              <a:buChar char="●"/>
            </a:pPr>
            <a:r>
              <a:rPr lang="en">
                <a:solidFill>
                  <a:srgbClr val="000000"/>
                </a:solidFill>
                <a:latin typeface="Open Sans"/>
                <a:ea typeface="Open Sans"/>
                <a:cs typeface="Open Sans"/>
                <a:sym typeface="Open Sans"/>
              </a:rPr>
              <a:t>After the timer stops, switch papers! Respond to the new thought </a:t>
            </a:r>
            <a:r>
              <a:rPr lang="en">
                <a:solidFill>
                  <a:srgbClr val="000000"/>
                </a:solidFill>
                <a:latin typeface="Open Sans"/>
                <a:ea typeface="Open Sans"/>
                <a:cs typeface="Open Sans"/>
                <a:sym typeface="Open Sans"/>
              </a:rPr>
              <a:t>experiment</a:t>
            </a:r>
            <a:r>
              <a:rPr lang="en">
                <a:solidFill>
                  <a:srgbClr val="000000"/>
                </a:solidFill>
                <a:latin typeface="Open Sans"/>
                <a:ea typeface="Open Sans"/>
                <a:cs typeface="Open Sans"/>
                <a:sym typeface="Open Sans"/>
              </a:rPr>
              <a:t> and the comments of the previous readers.</a:t>
            </a:r>
            <a:endParaRPr>
              <a:solidFill>
                <a:srgbClr val="000000"/>
              </a:solidFill>
              <a:latin typeface="Open Sans"/>
              <a:ea typeface="Open Sans"/>
              <a:cs typeface="Open Sans"/>
              <a:sym typeface="Open Sans"/>
            </a:endParaRPr>
          </a:p>
        </p:txBody>
      </p:sp>
      <p:pic>
        <p:nvPicPr>
          <p:cNvPr descr="Set a timer for 5 minutes. This 5 minute timer with alarm silently counts down to 00:00 and then alerts you with a gentle alarm sound.&#10;&#10;What Is the 5 Minute Timer?&#10;If you're looking for a timer to help you stay on track with your work, a 5 minute countdown is a great option. You can use it to break up your work time into manageable chunks, and it can also help you avoid getting bogged down with one task for too long.&#10;&#10;How to Set a 5 Minute Timer&#10;There are a few different ways to set a 5 minute timer. One option is to use an online timer or a mobile app. Another option is to set a timer on your phone’s built-in clock. Whichever method you choose, be sure to set the timer in a place where you can see it easily so that you don't lose track of time.&#10;&#10;Why Should You Use This 5 Minute Alarm?&#10;This timer is perfect for work or study sessions. It's also great for any activity where you want to be sure to take a break every 5 minutes, such as cooking, laundry, or working out.&#10;&#10;Online Timer - https://timer.onlinealarmkur.com/en/" id="100" name="Google Shape;100;p18" title="5 Minute Timer">
            <a:hlinkClick r:id="rId3"/>
          </p:cNvPr>
          <p:cNvPicPr preferRelativeResize="0"/>
          <p:nvPr/>
        </p:nvPicPr>
        <p:blipFill>
          <a:blip r:embed="rId4">
            <a:alphaModFix/>
          </a:blip>
          <a:stretch>
            <a:fillRect/>
          </a:stretch>
        </p:blipFill>
        <p:spPr>
          <a:xfrm>
            <a:off x="7448575" y="0"/>
            <a:ext cx="1695425" cy="953675"/>
          </a:xfrm>
          <a:prstGeom prst="rect">
            <a:avLst/>
          </a:prstGeom>
          <a:noFill/>
          <a:ln>
            <a:noFill/>
          </a:ln>
        </p:spPr>
      </p:pic>
      <p:sp>
        <p:nvSpPr>
          <p:cNvPr id="101" name="Google Shape;101;p18"/>
          <p:cNvSpPr txBox="1"/>
          <p:nvPr/>
        </p:nvSpPr>
        <p:spPr>
          <a:xfrm>
            <a:off x="5715512" y="1769089"/>
            <a:ext cx="1894500" cy="1732200"/>
          </a:xfrm>
          <a:prstGeom prst="rect">
            <a:avLst/>
          </a:prstGeom>
          <a:noFill/>
          <a:ln cap="flat" cmpd="sng" w="5050">
            <a:solidFill>
              <a:srgbClr val="000000"/>
            </a:solidFill>
            <a:prstDash val="solid"/>
            <a:round/>
            <a:headEnd len="sm" w="sm" type="none"/>
            <a:tailEnd len="sm" w="sm" type="none"/>
          </a:ln>
        </p:spPr>
        <p:txBody>
          <a:bodyPr anchorCtr="0" anchor="t" bIns="48450" lIns="48450" spcFirstLastPara="1" rIns="48450" wrap="square" tIns="48450">
            <a:spAutoFit/>
          </a:bodyPr>
          <a:lstStyle/>
          <a:p>
            <a:pPr indent="0" lvl="0" marL="0" rtl="0" algn="l">
              <a:lnSpc>
                <a:spcPct val="115000"/>
              </a:lnSpc>
              <a:spcBef>
                <a:spcPts val="636"/>
              </a:spcBef>
              <a:spcAft>
                <a:spcPts val="0"/>
              </a:spcAft>
              <a:buNone/>
            </a:pPr>
            <a:r>
              <a:rPr lang="en" sz="795"/>
              <a:t>A trolley speeds down the tracks. Its brakes have failed. </a:t>
            </a:r>
            <a:endParaRPr sz="795"/>
          </a:p>
          <a:p>
            <a:pPr indent="0" lvl="0" marL="0" rtl="0" algn="l">
              <a:lnSpc>
                <a:spcPct val="115000"/>
              </a:lnSpc>
              <a:spcBef>
                <a:spcPts val="636"/>
              </a:spcBef>
              <a:spcAft>
                <a:spcPts val="0"/>
              </a:spcAft>
              <a:buNone/>
            </a:pPr>
            <a:r>
              <a:rPr lang="en" sz="795"/>
              <a:t>Ahead, five workers stand unaware. You spot a lever — </a:t>
            </a:r>
            <a:r>
              <a:rPr lang="en" sz="795" u="sng">
                <a:solidFill>
                  <a:srgbClr val="FF0000"/>
                </a:solidFill>
              </a:rPr>
              <a:t>if you pull it, the trolley will switch to another track where one worker stands alone</a:t>
            </a:r>
            <a:r>
              <a:rPr lang="en" sz="795"/>
              <a:t>.</a:t>
            </a:r>
            <a:endParaRPr sz="795"/>
          </a:p>
          <a:p>
            <a:pPr indent="0" lvl="0" marL="0" rtl="0" algn="l">
              <a:lnSpc>
                <a:spcPct val="115000"/>
              </a:lnSpc>
              <a:spcBef>
                <a:spcPts val="636"/>
              </a:spcBef>
              <a:spcAft>
                <a:spcPts val="0"/>
              </a:spcAft>
              <a:buNone/>
            </a:pPr>
            <a:r>
              <a:rPr lang="en" sz="795" u="sng">
                <a:solidFill>
                  <a:srgbClr val="0000FF"/>
                </a:solidFill>
              </a:rPr>
              <a:t>Do nothing, and five die</a:t>
            </a:r>
            <a:r>
              <a:rPr lang="en" sz="795"/>
              <a:t>. Pull the lever, and one dies because of your choice.</a:t>
            </a:r>
            <a:endParaRPr sz="795"/>
          </a:p>
          <a:p>
            <a:pPr indent="0" lvl="0" marL="0" rtl="0" algn="l">
              <a:lnSpc>
                <a:spcPct val="115000"/>
              </a:lnSpc>
              <a:spcBef>
                <a:spcPts val="636"/>
              </a:spcBef>
              <a:spcAft>
                <a:spcPts val="636"/>
              </a:spcAft>
              <a:buNone/>
            </a:pPr>
            <a:r>
              <a:rPr lang="en" sz="795"/>
              <a:t>Your hand hovers over the lever as the trolley rushes closer. what do you do?</a:t>
            </a:r>
            <a:endParaRPr sz="795"/>
          </a:p>
        </p:txBody>
      </p:sp>
      <p:sp>
        <p:nvSpPr>
          <p:cNvPr id="102" name="Google Shape;102;p18"/>
          <p:cNvSpPr txBox="1"/>
          <p:nvPr/>
        </p:nvSpPr>
        <p:spPr>
          <a:xfrm>
            <a:off x="7703212" y="1686782"/>
            <a:ext cx="1026000" cy="440700"/>
          </a:xfrm>
          <a:prstGeom prst="rect">
            <a:avLst/>
          </a:prstGeom>
          <a:noFill/>
          <a:ln cap="flat" cmpd="sng" w="9525">
            <a:solidFill>
              <a:schemeClr val="lt1"/>
            </a:solidFill>
            <a:prstDash val="solid"/>
            <a:round/>
            <a:headEnd len="sm" w="sm" type="none"/>
            <a:tailEnd len="sm" w="sm" type="none"/>
          </a:ln>
        </p:spPr>
        <p:txBody>
          <a:bodyPr anchorCtr="0" anchor="t" bIns="48450" lIns="48450" spcFirstLastPara="1" rIns="48450" wrap="square" tIns="48450">
            <a:spAutoFit/>
          </a:bodyPr>
          <a:lstStyle/>
          <a:p>
            <a:pPr indent="0" lvl="0" marL="0" rtl="0" algn="l">
              <a:spcBef>
                <a:spcPts val="0"/>
              </a:spcBef>
              <a:spcAft>
                <a:spcPts val="0"/>
              </a:spcAft>
              <a:buNone/>
            </a:pPr>
            <a:r>
              <a:rPr lang="en" sz="742">
                <a:solidFill>
                  <a:srgbClr val="FF0000"/>
                </a:solidFill>
              </a:rPr>
              <a:t>I would pull the lever. That’s what a good samaritan would do.</a:t>
            </a:r>
            <a:endParaRPr sz="742">
              <a:solidFill>
                <a:srgbClr val="FF0000"/>
              </a:solidFill>
            </a:endParaRPr>
          </a:p>
        </p:txBody>
      </p:sp>
      <p:sp>
        <p:nvSpPr>
          <p:cNvPr id="103" name="Google Shape;103;p18"/>
          <p:cNvSpPr txBox="1"/>
          <p:nvPr/>
        </p:nvSpPr>
        <p:spPr>
          <a:xfrm>
            <a:off x="8117807" y="2282970"/>
            <a:ext cx="1026000" cy="783300"/>
          </a:xfrm>
          <a:prstGeom prst="rect">
            <a:avLst/>
          </a:prstGeom>
          <a:noFill/>
          <a:ln cap="flat" cmpd="sng" w="9525">
            <a:solidFill>
              <a:schemeClr val="lt1"/>
            </a:solidFill>
            <a:prstDash val="solid"/>
            <a:round/>
            <a:headEnd len="sm" w="sm" type="none"/>
            <a:tailEnd len="sm" w="sm" type="none"/>
          </a:ln>
        </p:spPr>
        <p:txBody>
          <a:bodyPr anchorCtr="0" anchor="t" bIns="48450" lIns="48450" spcFirstLastPara="1" rIns="48450" wrap="square" tIns="48450">
            <a:spAutoFit/>
          </a:bodyPr>
          <a:lstStyle/>
          <a:p>
            <a:pPr indent="0" lvl="0" marL="0" rtl="0" algn="l">
              <a:spcBef>
                <a:spcPts val="0"/>
              </a:spcBef>
              <a:spcAft>
                <a:spcPts val="0"/>
              </a:spcAft>
              <a:buNone/>
            </a:pPr>
            <a:r>
              <a:rPr lang="en" sz="742">
                <a:solidFill>
                  <a:srgbClr val="FF0000"/>
                </a:solidFill>
              </a:rPr>
              <a:t>But how can you judge the quality of their lives? What if that one person is a nobel peace prize winner?</a:t>
            </a:r>
            <a:endParaRPr sz="742">
              <a:solidFill>
                <a:srgbClr val="FF0000"/>
              </a:solidFill>
            </a:endParaRPr>
          </a:p>
        </p:txBody>
      </p:sp>
      <p:sp>
        <p:nvSpPr>
          <p:cNvPr id="104" name="Google Shape;104;p18"/>
          <p:cNvSpPr txBox="1"/>
          <p:nvPr/>
        </p:nvSpPr>
        <p:spPr>
          <a:xfrm>
            <a:off x="7760876" y="3221800"/>
            <a:ext cx="911100" cy="555000"/>
          </a:xfrm>
          <a:prstGeom prst="rect">
            <a:avLst/>
          </a:prstGeom>
          <a:noFill/>
          <a:ln>
            <a:noFill/>
          </a:ln>
        </p:spPr>
        <p:txBody>
          <a:bodyPr anchorCtr="0" anchor="t" bIns="48450" lIns="48450" spcFirstLastPara="1" rIns="48450" wrap="square" tIns="48450">
            <a:spAutoFit/>
          </a:bodyPr>
          <a:lstStyle/>
          <a:p>
            <a:pPr indent="0" lvl="0" marL="0" rtl="0" algn="l">
              <a:spcBef>
                <a:spcPts val="0"/>
              </a:spcBef>
              <a:spcAft>
                <a:spcPts val="0"/>
              </a:spcAft>
              <a:buNone/>
            </a:pPr>
            <a:r>
              <a:rPr lang="en" sz="742">
                <a:solidFill>
                  <a:srgbClr val="FF0000"/>
                </a:solidFill>
              </a:rPr>
              <a:t>Good point. How do we judge the value 1 life versus 5?</a:t>
            </a:r>
            <a:endParaRPr sz="742">
              <a:solidFill>
                <a:srgbClr val="FF0000"/>
              </a:solidFill>
            </a:endParaRPr>
          </a:p>
        </p:txBody>
      </p:sp>
      <p:sp>
        <p:nvSpPr>
          <p:cNvPr id="105" name="Google Shape;105;p18"/>
          <p:cNvSpPr txBox="1"/>
          <p:nvPr/>
        </p:nvSpPr>
        <p:spPr>
          <a:xfrm>
            <a:off x="4432675" y="1424400"/>
            <a:ext cx="1026000" cy="669300"/>
          </a:xfrm>
          <a:prstGeom prst="rect">
            <a:avLst/>
          </a:prstGeom>
          <a:noFill/>
          <a:ln cap="flat" cmpd="sng" w="9525">
            <a:solidFill>
              <a:schemeClr val="lt1"/>
            </a:solidFill>
            <a:prstDash val="solid"/>
            <a:round/>
            <a:headEnd len="sm" w="sm" type="none"/>
            <a:tailEnd len="sm" w="sm" type="none"/>
          </a:ln>
        </p:spPr>
        <p:txBody>
          <a:bodyPr anchorCtr="0" anchor="t" bIns="48450" lIns="48450" spcFirstLastPara="1" rIns="48450" wrap="square" tIns="48450">
            <a:spAutoFit/>
          </a:bodyPr>
          <a:lstStyle/>
          <a:p>
            <a:pPr indent="0" lvl="0" marL="0" rtl="0" algn="l">
              <a:spcBef>
                <a:spcPts val="0"/>
              </a:spcBef>
              <a:spcAft>
                <a:spcPts val="0"/>
              </a:spcAft>
              <a:buNone/>
            </a:pPr>
            <a:r>
              <a:rPr lang="en" sz="742">
                <a:solidFill>
                  <a:srgbClr val="0000FF"/>
                </a:solidFill>
              </a:rPr>
              <a:t>“Doing Nothing” seems wrong… I think you should at least try to yell at them or something.</a:t>
            </a:r>
            <a:endParaRPr sz="742">
              <a:solidFill>
                <a:srgbClr val="0000FF"/>
              </a:solidFill>
            </a:endParaRPr>
          </a:p>
        </p:txBody>
      </p:sp>
      <p:sp>
        <p:nvSpPr>
          <p:cNvPr id="106" name="Google Shape;106;p18"/>
          <p:cNvSpPr txBox="1"/>
          <p:nvPr/>
        </p:nvSpPr>
        <p:spPr>
          <a:xfrm>
            <a:off x="4432675" y="2298779"/>
            <a:ext cx="1026000" cy="783300"/>
          </a:xfrm>
          <a:prstGeom prst="rect">
            <a:avLst/>
          </a:prstGeom>
          <a:noFill/>
          <a:ln cap="flat" cmpd="sng" w="9525">
            <a:solidFill>
              <a:schemeClr val="lt1"/>
            </a:solidFill>
            <a:prstDash val="solid"/>
            <a:round/>
            <a:headEnd len="sm" w="sm" type="none"/>
            <a:tailEnd len="sm" w="sm" type="none"/>
          </a:ln>
        </p:spPr>
        <p:txBody>
          <a:bodyPr anchorCtr="0" anchor="t" bIns="48450" lIns="48450" spcFirstLastPara="1" rIns="48450" wrap="square" tIns="48450">
            <a:spAutoFit/>
          </a:bodyPr>
          <a:lstStyle/>
          <a:p>
            <a:pPr indent="0" lvl="0" marL="0" rtl="0" algn="l">
              <a:spcBef>
                <a:spcPts val="0"/>
              </a:spcBef>
              <a:spcAft>
                <a:spcPts val="0"/>
              </a:spcAft>
              <a:buNone/>
            </a:pPr>
            <a:r>
              <a:rPr lang="en" sz="742">
                <a:solidFill>
                  <a:srgbClr val="0000FF"/>
                </a:solidFill>
              </a:rPr>
              <a:t>True. I wonder if there’s another option. Like yelling at them or throwing something in front of the train?</a:t>
            </a:r>
            <a:endParaRPr sz="742">
              <a:solidFill>
                <a:srgbClr val="0000FF"/>
              </a:solidFill>
            </a:endParaRPr>
          </a:p>
        </p:txBody>
      </p:sp>
      <p:sp>
        <p:nvSpPr>
          <p:cNvPr id="107" name="Google Shape;107;p18"/>
          <p:cNvSpPr txBox="1"/>
          <p:nvPr/>
        </p:nvSpPr>
        <p:spPr>
          <a:xfrm>
            <a:off x="4620672" y="3191955"/>
            <a:ext cx="1026000" cy="669300"/>
          </a:xfrm>
          <a:prstGeom prst="rect">
            <a:avLst/>
          </a:prstGeom>
          <a:noFill/>
          <a:ln cap="flat" cmpd="sng" w="9525">
            <a:solidFill>
              <a:schemeClr val="lt1"/>
            </a:solidFill>
            <a:prstDash val="solid"/>
            <a:round/>
            <a:headEnd len="sm" w="sm" type="none"/>
            <a:tailEnd len="sm" w="sm" type="none"/>
          </a:ln>
        </p:spPr>
        <p:txBody>
          <a:bodyPr anchorCtr="0" anchor="t" bIns="48450" lIns="48450" spcFirstLastPara="1" rIns="48450" wrap="square" tIns="48450">
            <a:spAutoFit/>
          </a:bodyPr>
          <a:lstStyle/>
          <a:p>
            <a:pPr indent="0" lvl="0" marL="0" rtl="0" algn="l">
              <a:spcBef>
                <a:spcPts val="0"/>
              </a:spcBef>
              <a:spcAft>
                <a:spcPts val="0"/>
              </a:spcAft>
              <a:buNone/>
            </a:pPr>
            <a:r>
              <a:rPr lang="en" sz="742">
                <a:solidFill>
                  <a:srgbClr val="0000FF"/>
                </a:solidFill>
              </a:rPr>
              <a:t>Yeah, but why waste time and risk it? Just pull the level. It’s not great, but it has to be done.</a:t>
            </a:r>
            <a:endParaRPr sz="742">
              <a:solidFill>
                <a:srgbClr val="0000FF"/>
              </a:solidFill>
            </a:endParaRPr>
          </a:p>
        </p:txBody>
      </p:sp>
      <p:cxnSp>
        <p:nvCxnSpPr>
          <p:cNvPr id="108" name="Google Shape;108;p18"/>
          <p:cNvCxnSpPr>
            <a:stCxn id="101" idx="3"/>
            <a:endCxn id="102" idx="1"/>
          </p:cNvCxnSpPr>
          <p:nvPr/>
        </p:nvCxnSpPr>
        <p:spPr>
          <a:xfrm flipH="1" rot="10800000">
            <a:off x="7610012" y="1907089"/>
            <a:ext cx="93300" cy="728100"/>
          </a:xfrm>
          <a:prstGeom prst="straightConnector1">
            <a:avLst/>
          </a:prstGeom>
          <a:noFill/>
          <a:ln cap="flat" cmpd="sng" w="10125">
            <a:solidFill>
              <a:srgbClr val="FF0000"/>
            </a:solidFill>
            <a:prstDash val="solid"/>
            <a:round/>
            <a:headEnd len="med" w="med" type="none"/>
            <a:tailEnd len="med" w="med" type="triangle"/>
          </a:ln>
        </p:spPr>
      </p:cxnSp>
      <p:cxnSp>
        <p:nvCxnSpPr>
          <p:cNvPr id="109" name="Google Shape;109;p18"/>
          <p:cNvCxnSpPr>
            <a:stCxn id="102" idx="2"/>
            <a:endCxn id="103" idx="0"/>
          </p:cNvCxnSpPr>
          <p:nvPr/>
        </p:nvCxnSpPr>
        <p:spPr>
          <a:xfrm>
            <a:off x="8216212" y="2127482"/>
            <a:ext cx="414600" cy="155400"/>
          </a:xfrm>
          <a:prstGeom prst="straightConnector1">
            <a:avLst/>
          </a:prstGeom>
          <a:noFill/>
          <a:ln cap="flat" cmpd="sng" w="10125">
            <a:solidFill>
              <a:srgbClr val="FF0000"/>
            </a:solidFill>
            <a:prstDash val="solid"/>
            <a:round/>
            <a:headEnd len="med" w="med" type="none"/>
            <a:tailEnd len="med" w="med" type="triangle"/>
          </a:ln>
        </p:spPr>
      </p:cxnSp>
      <p:cxnSp>
        <p:nvCxnSpPr>
          <p:cNvPr id="110" name="Google Shape;110;p18"/>
          <p:cNvCxnSpPr>
            <a:stCxn id="103" idx="2"/>
            <a:endCxn id="104" idx="0"/>
          </p:cNvCxnSpPr>
          <p:nvPr/>
        </p:nvCxnSpPr>
        <p:spPr>
          <a:xfrm flipH="1">
            <a:off x="8216507" y="3066270"/>
            <a:ext cx="414300" cy="155400"/>
          </a:xfrm>
          <a:prstGeom prst="straightConnector1">
            <a:avLst/>
          </a:prstGeom>
          <a:noFill/>
          <a:ln cap="flat" cmpd="sng" w="10125">
            <a:solidFill>
              <a:srgbClr val="FF0000"/>
            </a:solidFill>
            <a:prstDash val="solid"/>
            <a:round/>
            <a:headEnd len="med" w="med" type="none"/>
            <a:tailEnd len="med" w="med" type="triangle"/>
          </a:ln>
        </p:spPr>
      </p:cxnSp>
      <p:cxnSp>
        <p:nvCxnSpPr>
          <p:cNvPr id="111" name="Google Shape;111;p18"/>
          <p:cNvCxnSpPr/>
          <p:nvPr/>
        </p:nvCxnSpPr>
        <p:spPr>
          <a:xfrm rot="10800000">
            <a:off x="5294032" y="1846257"/>
            <a:ext cx="422700" cy="1036800"/>
          </a:xfrm>
          <a:prstGeom prst="straightConnector1">
            <a:avLst/>
          </a:prstGeom>
          <a:noFill/>
          <a:ln cap="flat" cmpd="sng" w="10125">
            <a:solidFill>
              <a:srgbClr val="0000FF"/>
            </a:solidFill>
            <a:prstDash val="solid"/>
            <a:round/>
            <a:headEnd len="med" w="med" type="none"/>
            <a:tailEnd len="med" w="med" type="triangle"/>
          </a:ln>
        </p:spPr>
      </p:cxnSp>
      <p:cxnSp>
        <p:nvCxnSpPr>
          <p:cNvPr id="112" name="Google Shape;112;p18"/>
          <p:cNvCxnSpPr/>
          <p:nvPr/>
        </p:nvCxnSpPr>
        <p:spPr>
          <a:xfrm flipH="1">
            <a:off x="4794763" y="2093622"/>
            <a:ext cx="109800" cy="174600"/>
          </a:xfrm>
          <a:prstGeom prst="straightConnector1">
            <a:avLst/>
          </a:prstGeom>
          <a:noFill/>
          <a:ln cap="flat" cmpd="sng" w="10125">
            <a:solidFill>
              <a:srgbClr val="0000FF"/>
            </a:solidFill>
            <a:prstDash val="solid"/>
            <a:round/>
            <a:headEnd len="med" w="med" type="none"/>
            <a:tailEnd len="med" w="med" type="triangle"/>
          </a:ln>
        </p:spPr>
      </p:cxnSp>
      <p:cxnSp>
        <p:nvCxnSpPr>
          <p:cNvPr id="113" name="Google Shape;113;p18"/>
          <p:cNvCxnSpPr/>
          <p:nvPr/>
        </p:nvCxnSpPr>
        <p:spPr>
          <a:xfrm>
            <a:off x="4851751" y="3032816"/>
            <a:ext cx="168000" cy="163200"/>
          </a:xfrm>
          <a:prstGeom prst="straightConnector1">
            <a:avLst/>
          </a:prstGeom>
          <a:noFill/>
          <a:ln cap="flat" cmpd="sng" w="10125">
            <a:solidFill>
              <a:srgbClr val="0000FF"/>
            </a:solidFill>
            <a:prstDash val="solid"/>
            <a:round/>
            <a:headEnd len="med" w="med" type="none"/>
            <a:tailEnd len="med" w="med" type="triangle"/>
          </a:ln>
        </p:spPr>
      </p:cxnSp>
      <p:sp>
        <p:nvSpPr>
          <p:cNvPr id="114" name="Google Shape;114;p18"/>
          <p:cNvSpPr/>
          <p:nvPr/>
        </p:nvSpPr>
        <p:spPr>
          <a:xfrm>
            <a:off x="4458150" y="1369050"/>
            <a:ext cx="4560300" cy="24921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5" name="Google Shape;115;p18"/>
          <p:cNvSpPr txBox="1"/>
          <p:nvPr/>
        </p:nvSpPr>
        <p:spPr>
          <a:xfrm>
            <a:off x="6110800" y="1424400"/>
            <a:ext cx="1026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1800">
                <a:solidFill>
                  <a:srgbClr val="FF0000"/>
                </a:solidFill>
              </a:rPr>
              <a:t>MODEL</a:t>
            </a:r>
            <a:endParaRPr b="1" i="1" sz="1800">
              <a:solidFill>
                <a:srgbClr val="FF0000"/>
              </a:solidFill>
            </a:endParaRPr>
          </a:p>
        </p:txBody>
      </p:sp>
      <p:pic>
        <p:nvPicPr>
          <p:cNvPr id="116" name="Google Shape;116;p18"/>
          <p:cNvPicPr preferRelativeResize="0"/>
          <p:nvPr/>
        </p:nvPicPr>
        <p:blipFill>
          <a:blip r:embed="rId5">
            <a:alphaModFix/>
          </a:blip>
          <a:stretch>
            <a:fillRect/>
          </a:stretch>
        </p:blipFill>
        <p:spPr>
          <a:xfrm>
            <a:off x="7802650" y="3278950"/>
            <a:ext cx="790225" cy="440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1000"/>
                                        <p:tgtEl>
                                          <p:spTgt spid="1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9"/>
          <p:cNvSpPr txBox="1"/>
          <p:nvPr>
            <p:ph type="title"/>
          </p:nvPr>
        </p:nvSpPr>
        <p:spPr>
          <a:xfrm>
            <a:off x="311700" y="2277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020">
                <a:latin typeface="Open Sans"/>
                <a:ea typeface="Open Sans"/>
                <a:cs typeface="Open Sans"/>
                <a:sym typeface="Open Sans"/>
              </a:rPr>
              <a:t>Reflection Questions for Consideration:</a:t>
            </a:r>
            <a:endParaRPr b="1" sz="3020">
              <a:latin typeface="Open Sans"/>
              <a:ea typeface="Open Sans"/>
              <a:cs typeface="Open Sans"/>
              <a:sym typeface="Open Sans"/>
            </a:endParaRPr>
          </a:p>
        </p:txBody>
      </p:sp>
      <p:sp>
        <p:nvSpPr>
          <p:cNvPr id="122" name="Google Shape;122;p19"/>
          <p:cNvSpPr txBox="1"/>
          <p:nvPr>
            <p:ph idx="1" type="body"/>
          </p:nvPr>
        </p:nvSpPr>
        <p:spPr>
          <a:xfrm>
            <a:off x="311700" y="935150"/>
            <a:ext cx="8520600" cy="34164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0"/>
              </a:spcBef>
              <a:spcAft>
                <a:spcPts val="0"/>
              </a:spcAft>
              <a:buClr>
                <a:schemeClr val="dk1"/>
              </a:buClr>
              <a:buSzPts val="2000"/>
              <a:buFont typeface="Open Sans"/>
              <a:buChar char="●"/>
            </a:pPr>
            <a:r>
              <a:rPr lang="en" sz="2000">
                <a:solidFill>
                  <a:schemeClr val="dk1"/>
                </a:solidFill>
                <a:latin typeface="Open Sans"/>
                <a:ea typeface="Open Sans"/>
                <a:cs typeface="Open Sans"/>
                <a:sym typeface="Open Sans"/>
              </a:rPr>
              <a:t>What </a:t>
            </a:r>
            <a:r>
              <a:rPr lang="en" sz="2000">
                <a:solidFill>
                  <a:schemeClr val="dk1"/>
                </a:solidFill>
                <a:latin typeface="Open Sans"/>
                <a:ea typeface="Open Sans"/>
                <a:cs typeface="Open Sans"/>
                <a:sym typeface="Open Sans"/>
              </a:rPr>
              <a:t>principles</a:t>
            </a:r>
            <a:r>
              <a:rPr lang="en" sz="2000">
                <a:solidFill>
                  <a:schemeClr val="dk1"/>
                </a:solidFill>
                <a:latin typeface="Open Sans"/>
                <a:ea typeface="Open Sans"/>
                <a:cs typeface="Open Sans"/>
                <a:sym typeface="Open Sans"/>
              </a:rPr>
              <a:t> or values guided your reasoning during these experiments?</a:t>
            </a:r>
            <a:endParaRPr sz="2000">
              <a:solidFill>
                <a:schemeClr val="dk1"/>
              </a:solidFill>
              <a:latin typeface="Open Sans"/>
              <a:ea typeface="Open Sans"/>
              <a:cs typeface="Open Sans"/>
              <a:sym typeface="Open Sans"/>
            </a:endParaRPr>
          </a:p>
          <a:p>
            <a:pPr indent="0" lvl="0" marL="457200" rtl="0" algn="l">
              <a:lnSpc>
                <a:spcPct val="100000"/>
              </a:lnSpc>
              <a:spcBef>
                <a:spcPts val="0"/>
              </a:spcBef>
              <a:spcAft>
                <a:spcPts val="0"/>
              </a:spcAft>
              <a:buNone/>
            </a:pPr>
            <a:r>
              <a:t/>
            </a:r>
            <a:endParaRPr sz="1200">
              <a:solidFill>
                <a:schemeClr val="dk1"/>
              </a:solidFill>
              <a:latin typeface="Open Sans"/>
              <a:ea typeface="Open Sans"/>
              <a:cs typeface="Open Sans"/>
              <a:sym typeface="Open Sans"/>
            </a:endParaRPr>
          </a:p>
          <a:p>
            <a:pPr indent="-355600" lvl="0" marL="457200" rtl="0" algn="l">
              <a:lnSpc>
                <a:spcPct val="100000"/>
              </a:lnSpc>
              <a:spcBef>
                <a:spcPts val="0"/>
              </a:spcBef>
              <a:spcAft>
                <a:spcPts val="0"/>
              </a:spcAft>
              <a:buClr>
                <a:schemeClr val="dk1"/>
              </a:buClr>
              <a:buSzPts val="2000"/>
              <a:buFont typeface="Open Sans"/>
              <a:buChar char="●"/>
            </a:pPr>
            <a:r>
              <a:rPr lang="en" sz="2000">
                <a:solidFill>
                  <a:schemeClr val="dk1"/>
                </a:solidFill>
                <a:latin typeface="Open Sans"/>
                <a:ea typeface="Open Sans"/>
                <a:cs typeface="Open Sans"/>
                <a:sym typeface="Open Sans"/>
              </a:rPr>
              <a:t>Where do our notes show examples, evidence, and connections that connect with the central moral dilemma of the case?</a:t>
            </a:r>
            <a:endParaRPr sz="2000">
              <a:solidFill>
                <a:schemeClr val="dk1"/>
              </a:solidFill>
              <a:latin typeface="Open Sans"/>
              <a:ea typeface="Open Sans"/>
              <a:cs typeface="Open Sans"/>
              <a:sym typeface="Open Sans"/>
            </a:endParaRPr>
          </a:p>
          <a:p>
            <a:pPr indent="0" lvl="0" marL="457200" rtl="0" algn="l">
              <a:lnSpc>
                <a:spcPct val="100000"/>
              </a:lnSpc>
              <a:spcBef>
                <a:spcPts val="0"/>
              </a:spcBef>
              <a:spcAft>
                <a:spcPts val="0"/>
              </a:spcAft>
              <a:buNone/>
            </a:pPr>
            <a:r>
              <a:t/>
            </a:r>
            <a:endParaRPr sz="1200">
              <a:solidFill>
                <a:schemeClr val="dk1"/>
              </a:solidFill>
              <a:latin typeface="Open Sans"/>
              <a:ea typeface="Open Sans"/>
              <a:cs typeface="Open Sans"/>
              <a:sym typeface="Open Sans"/>
            </a:endParaRPr>
          </a:p>
          <a:p>
            <a:pPr indent="-355600" lvl="0" marL="457200" rtl="0" algn="l">
              <a:lnSpc>
                <a:spcPct val="100000"/>
              </a:lnSpc>
              <a:spcBef>
                <a:spcPts val="0"/>
              </a:spcBef>
              <a:spcAft>
                <a:spcPts val="0"/>
              </a:spcAft>
              <a:buClr>
                <a:schemeClr val="dk1"/>
              </a:buClr>
              <a:buSzPts val="2000"/>
              <a:buFont typeface="Open Sans"/>
              <a:buChar char="●"/>
            </a:pPr>
            <a:r>
              <a:rPr lang="en" sz="2000">
                <a:solidFill>
                  <a:schemeClr val="dk1"/>
                </a:solidFill>
                <a:latin typeface="Open Sans"/>
                <a:ea typeface="Open Sans"/>
                <a:cs typeface="Open Sans"/>
                <a:sym typeface="Open Sans"/>
              </a:rPr>
              <a:t>Where do our notes show signs of agreements / disagreements? Claims / counterclaims?</a:t>
            </a:r>
            <a:endParaRPr sz="2000">
              <a:solidFill>
                <a:schemeClr val="dk1"/>
              </a:solidFill>
              <a:latin typeface="Open Sans"/>
              <a:ea typeface="Open Sans"/>
              <a:cs typeface="Open Sans"/>
              <a:sym typeface="Open Sans"/>
            </a:endParaRPr>
          </a:p>
          <a:p>
            <a:pPr indent="0" lvl="0" marL="457200" rtl="0" algn="l">
              <a:lnSpc>
                <a:spcPct val="100000"/>
              </a:lnSpc>
              <a:spcBef>
                <a:spcPts val="0"/>
              </a:spcBef>
              <a:spcAft>
                <a:spcPts val="0"/>
              </a:spcAft>
              <a:buNone/>
            </a:pPr>
            <a:r>
              <a:t/>
            </a:r>
            <a:endParaRPr sz="1200">
              <a:solidFill>
                <a:schemeClr val="dk1"/>
              </a:solidFill>
              <a:latin typeface="Open Sans"/>
              <a:ea typeface="Open Sans"/>
              <a:cs typeface="Open Sans"/>
              <a:sym typeface="Open Sans"/>
            </a:endParaRPr>
          </a:p>
          <a:p>
            <a:pPr indent="-355600" lvl="0" marL="457200" rtl="0" algn="l">
              <a:lnSpc>
                <a:spcPct val="100000"/>
              </a:lnSpc>
              <a:spcBef>
                <a:spcPts val="0"/>
              </a:spcBef>
              <a:spcAft>
                <a:spcPts val="0"/>
              </a:spcAft>
              <a:buClr>
                <a:schemeClr val="dk1"/>
              </a:buClr>
              <a:buSzPts val="2000"/>
              <a:buFont typeface="Open Sans"/>
              <a:buChar char="●"/>
            </a:pPr>
            <a:r>
              <a:rPr lang="en" sz="2000">
                <a:solidFill>
                  <a:schemeClr val="dk1"/>
                </a:solidFill>
                <a:latin typeface="Open Sans"/>
                <a:ea typeface="Open Sans"/>
                <a:cs typeface="Open Sans"/>
                <a:sym typeface="Open Sans"/>
              </a:rPr>
              <a:t>How might the 6 Moral Frameworks connect with these experiments? (</a:t>
            </a:r>
            <a:r>
              <a:rPr i="1" lang="en" sz="2000">
                <a:solidFill>
                  <a:srgbClr val="FF0000"/>
                </a:solidFill>
                <a:latin typeface="Open Sans"/>
                <a:ea typeface="Open Sans"/>
                <a:cs typeface="Open Sans"/>
                <a:sym typeface="Open Sans"/>
              </a:rPr>
              <a:t>See next slide for frameworks</a:t>
            </a:r>
            <a:r>
              <a:rPr lang="en" sz="2000">
                <a:solidFill>
                  <a:schemeClr val="dk1"/>
                </a:solidFill>
                <a:latin typeface="Open Sans"/>
                <a:ea typeface="Open Sans"/>
                <a:cs typeface="Open Sans"/>
                <a:sym typeface="Open Sans"/>
              </a:rPr>
              <a:t>)</a:t>
            </a:r>
            <a:endParaRPr sz="2000">
              <a:solidFill>
                <a:schemeClr val="dk1"/>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graphicFrame>
        <p:nvGraphicFramePr>
          <p:cNvPr id="127" name="Google Shape;127;p20"/>
          <p:cNvGraphicFramePr/>
          <p:nvPr/>
        </p:nvGraphicFramePr>
        <p:xfrm>
          <a:off x="152400" y="152400"/>
          <a:ext cx="3000000" cy="3000000"/>
        </p:xfrm>
        <a:graphic>
          <a:graphicData uri="http://schemas.openxmlformats.org/drawingml/2006/table">
            <a:tbl>
              <a:tblPr>
                <a:noFill/>
                <a:tableStyleId>{B39FA941-9D99-4443-AC2D-8B32963C4D6C}</a:tableStyleId>
              </a:tblPr>
              <a:tblGrid>
                <a:gridCol w="1601575"/>
                <a:gridCol w="3326375"/>
                <a:gridCol w="3868475"/>
              </a:tblGrid>
              <a:tr h="12700">
                <a:tc>
                  <a:txBody>
                    <a:bodyPr/>
                    <a:lstStyle/>
                    <a:p>
                      <a:pPr indent="0" lvl="0" marL="0" rtl="0" algn="l">
                        <a:spcBef>
                          <a:spcPts val="0"/>
                        </a:spcBef>
                        <a:spcAft>
                          <a:spcPts val="0"/>
                        </a:spcAft>
                        <a:buNone/>
                      </a:pPr>
                      <a:r>
                        <a:rPr b="1" lang="en" sz="1000">
                          <a:solidFill>
                            <a:srgbClr val="FFFFFF"/>
                          </a:solidFill>
                        </a:rPr>
                        <a:t>Name of Framework</a:t>
                      </a:r>
                      <a:endParaRPr b="1" sz="1000">
                        <a:solidFill>
                          <a:srgbClr val="FFFFFF"/>
                        </a:solidFill>
                      </a:endParaRPr>
                    </a:p>
                  </a:txBody>
                  <a:tcPr marT="63500" marB="63500" marR="63500" marL="63500">
                    <a:solidFill>
                      <a:srgbClr val="000000"/>
                    </a:solidFill>
                  </a:tcPr>
                </a:tc>
                <a:tc>
                  <a:txBody>
                    <a:bodyPr/>
                    <a:lstStyle/>
                    <a:p>
                      <a:pPr indent="0" lvl="0" marL="0" rtl="0" algn="l">
                        <a:spcBef>
                          <a:spcPts val="0"/>
                        </a:spcBef>
                        <a:spcAft>
                          <a:spcPts val="0"/>
                        </a:spcAft>
                        <a:buNone/>
                      </a:pPr>
                      <a:r>
                        <a:rPr b="1" lang="en" sz="1000">
                          <a:solidFill>
                            <a:srgbClr val="FFFFFF"/>
                          </a:solidFill>
                        </a:rPr>
                        <a:t>Definition / Use cases</a:t>
                      </a:r>
                      <a:endParaRPr b="1" sz="1000">
                        <a:solidFill>
                          <a:srgbClr val="FFFFFF"/>
                        </a:solidFill>
                      </a:endParaRPr>
                    </a:p>
                  </a:txBody>
                  <a:tcPr marT="63500" marB="63500" marR="63500" marL="63500">
                    <a:solidFill>
                      <a:srgbClr val="000000"/>
                    </a:solidFill>
                  </a:tcPr>
                </a:tc>
                <a:tc>
                  <a:txBody>
                    <a:bodyPr/>
                    <a:lstStyle/>
                    <a:p>
                      <a:pPr indent="0" lvl="0" marL="0" rtl="0" algn="l">
                        <a:spcBef>
                          <a:spcPts val="0"/>
                        </a:spcBef>
                        <a:spcAft>
                          <a:spcPts val="0"/>
                        </a:spcAft>
                        <a:buNone/>
                      </a:pPr>
                      <a:r>
                        <a:rPr b="1" lang="en" sz="1000">
                          <a:solidFill>
                            <a:srgbClr val="FFFFFF"/>
                          </a:solidFill>
                        </a:rPr>
                        <a:t>Questions worth asking with this framework</a:t>
                      </a:r>
                      <a:endParaRPr b="1" sz="1000">
                        <a:solidFill>
                          <a:srgbClr val="FFFFFF"/>
                        </a:solidFill>
                      </a:endParaRPr>
                    </a:p>
                  </a:txBody>
                  <a:tcPr marT="63500" marB="63500" marR="63500" marL="63500">
                    <a:solidFill>
                      <a:srgbClr val="000000"/>
                    </a:solidFill>
                  </a:tcPr>
                </a:tc>
              </a:tr>
              <a:tr h="12700">
                <a:tc>
                  <a:txBody>
                    <a:bodyPr/>
                    <a:lstStyle/>
                    <a:p>
                      <a:pPr indent="0" lvl="0" marL="0" rtl="0" algn="l">
                        <a:spcBef>
                          <a:spcPts val="0"/>
                        </a:spcBef>
                        <a:spcAft>
                          <a:spcPts val="0"/>
                        </a:spcAft>
                        <a:buNone/>
                      </a:pPr>
                      <a:r>
                        <a:rPr b="1" i="1" lang="en" sz="1000"/>
                        <a:t>Consequences</a:t>
                      </a:r>
                      <a:endParaRPr b="1" i="1" sz="1000"/>
                    </a:p>
                  </a:txBody>
                  <a:tcPr marT="63500" marB="63500" marR="63500" marL="63500">
                    <a:solidFill>
                      <a:srgbClr val="D9D9D9"/>
                    </a:solidFill>
                  </a:tcPr>
                </a:tc>
                <a:tc>
                  <a:txBody>
                    <a:bodyPr/>
                    <a:lstStyle/>
                    <a:p>
                      <a:pPr indent="0" lvl="0" marL="0" rtl="0" algn="l">
                        <a:spcBef>
                          <a:spcPts val="0"/>
                        </a:spcBef>
                        <a:spcAft>
                          <a:spcPts val="0"/>
                        </a:spcAft>
                        <a:buNone/>
                      </a:pPr>
                      <a:r>
                        <a:rPr lang="en" sz="1000"/>
                        <a:t>This framework for analyzing ethical dilemmas focuses on the outcomes of actions. It often focuses on the total amount of “harm” or “good” that might come from an action.</a:t>
                      </a:r>
                      <a:endParaRPr sz="1000"/>
                    </a:p>
                  </a:txBody>
                  <a:tcPr marT="63500" marB="63500" marR="63500" marL="63500">
                    <a:solidFill>
                      <a:srgbClr val="D9D9D9"/>
                    </a:solidFill>
                  </a:tcPr>
                </a:tc>
                <a:tc>
                  <a:txBody>
                    <a:bodyPr/>
                    <a:lstStyle/>
                    <a:p>
                      <a:pPr indent="-177800" lvl="0" marL="114300" rtl="0" algn="l">
                        <a:spcBef>
                          <a:spcPts val="0"/>
                        </a:spcBef>
                        <a:spcAft>
                          <a:spcPts val="0"/>
                        </a:spcAft>
                        <a:buSzPts val="1000"/>
                        <a:buChar char="●"/>
                      </a:pPr>
                      <a:r>
                        <a:rPr lang="en" sz="1000"/>
                        <a:t>Who will be affected by this action?</a:t>
                      </a:r>
                      <a:endParaRPr sz="1000"/>
                    </a:p>
                    <a:p>
                      <a:pPr indent="-177800" lvl="0" marL="114300" rtl="0" algn="l">
                        <a:spcBef>
                          <a:spcPts val="0"/>
                        </a:spcBef>
                        <a:spcAft>
                          <a:spcPts val="0"/>
                        </a:spcAft>
                        <a:buSzPts val="1000"/>
                        <a:buChar char="●"/>
                      </a:pPr>
                      <a:r>
                        <a:rPr lang="en" sz="1000"/>
                        <a:t>How much “harm/good” will come from this action?</a:t>
                      </a:r>
                      <a:endParaRPr sz="1000"/>
                    </a:p>
                    <a:p>
                      <a:pPr indent="-177800" lvl="0" marL="114300" rtl="0" algn="l">
                        <a:spcBef>
                          <a:spcPts val="0"/>
                        </a:spcBef>
                        <a:spcAft>
                          <a:spcPts val="0"/>
                        </a:spcAft>
                        <a:buSzPts val="1000"/>
                        <a:buChar char="●"/>
                      </a:pPr>
                      <a:r>
                        <a:rPr lang="en" sz="1000"/>
                        <a:t>What is the best action/outcome for the majority of people affected by this?</a:t>
                      </a:r>
                      <a:endParaRPr sz="1000"/>
                    </a:p>
                  </a:txBody>
                  <a:tcPr marT="63500" marB="63500" marR="63500" marL="63500">
                    <a:solidFill>
                      <a:srgbClr val="D9D9D9"/>
                    </a:solidFill>
                  </a:tcPr>
                </a:tc>
              </a:tr>
              <a:tr h="12700">
                <a:tc>
                  <a:txBody>
                    <a:bodyPr/>
                    <a:lstStyle/>
                    <a:p>
                      <a:pPr indent="0" lvl="0" marL="0" rtl="0" algn="l">
                        <a:spcBef>
                          <a:spcPts val="0"/>
                        </a:spcBef>
                        <a:spcAft>
                          <a:spcPts val="0"/>
                        </a:spcAft>
                        <a:buNone/>
                      </a:pPr>
                      <a:r>
                        <a:rPr b="1" i="1" lang="en" sz="1000"/>
                        <a:t>Inner Thoughts</a:t>
                      </a:r>
                      <a:endParaRPr b="1" i="1" sz="1000"/>
                    </a:p>
                    <a:p>
                      <a:pPr indent="0" lvl="0" marL="0" rtl="0" algn="l">
                        <a:spcBef>
                          <a:spcPts val="0"/>
                        </a:spcBef>
                        <a:spcAft>
                          <a:spcPts val="0"/>
                        </a:spcAft>
                        <a:buNone/>
                      </a:pPr>
                      <a:r>
                        <a:t/>
                      </a:r>
                      <a:endParaRPr b="1" i="1" sz="1000"/>
                    </a:p>
                  </a:txBody>
                  <a:tcPr marT="63500" marB="63500" marR="63500" marL="63500"/>
                </a:tc>
                <a:tc>
                  <a:txBody>
                    <a:bodyPr/>
                    <a:lstStyle/>
                    <a:p>
                      <a:pPr indent="0" lvl="0" marL="0" rtl="0" algn="l">
                        <a:spcBef>
                          <a:spcPts val="0"/>
                        </a:spcBef>
                        <a:spcAft>
                          <a:spcPts val="0"/>
                        </a:spcAft>
                        <a:buNone/>
                      </a:pPr>
                      <a:r>
                        <a:rPr lang="en" sz="1000"/>
                        <a:t>This framework for analyzing ethical dilemmas focuses on people’s “motive” or “intention” for specific actions.</a:t>
                      </a:r>
                      <a:endParaRPr sz="1000"/>
                    </a:p>
                  </a:txBody>
                  <a:tcPr marT="63500" marB="63500" marR="63500" marL="63500"/>
                </a:tc>
                <a:tc>
                  <a:txBody>
                    <a:bodyPr/>
                    <a:lstStyle/>
                    <a:p>
                      <a:pPr indent="-177800" lvl="0" marL="114300" rtl="0" algn="l">
                        <a:spcBef>
                          <a:spcPts val="0"/>
                        </a:spcBef>
                        <a:spcAft>
                          <a:spcPts val="0"/>
                        </a:spcAft>
                        <a:buSzPts val="1000"/>
                        <a:buChar char="●"/>
                      </a:pPr>
                      <a:r>
                        <a:rPr lang="en" sz="1000"/>
                        <a:t>What is the motivation behind an action?</a:t>
                      </a:r>
                      <a:endParaRPr sz="1000"/>
                    </a:p>
                    <a:p>
                      <a:pPr indent="-177800" lvl="0" marL="114300" rtl="0" algn="l">
                        <a:spcBef>
                          <a:spcPts val="0"/>
                        </a:spcBef>
                        <a:spcAft>
                          <a:spcPts val="0"/>
                        </a:spcAft>
                        <a:buSzPts val="1000"/>
                        <a:buChar char="●"/>
                      </a:pPr>
                      <a:r>
                        <a:rPr lang="en" sz="1000"/>
                        <a:t>What was the original intention of the action? Does that matter?</a:t>
                      </a:r>
                      <a:endParaRPr sz="1000"/>
                    </a:p>
                    <a:p>
                      <a:pPr indent="-177800" lvl="0" marL="114300" rtl="0" algn="l">
                        <a:spcBef>
                          <a:spcPts val="0"/>
                        </a:spcBef>
                        <a:spcAft>
                          <a:spcPts val="0"/>
                        </a:spcAft>
                        <a:buSzPts val="1000"/>
                        <a:buChar char="●"/>
                      </a:pPr>
                      <a:r>
                        <a:rPr lang="en" sz="1000"/>
                        <a:t>Did someone have (or lack) knowledge when the action was done? </a:t>
                      </a:r>
                      <a:endParaRPr sz="1000"/>
                    </a:p>
                    <a:p>
                      <a:pPr indent="-177800" lvl="0" marL="114300" rtl="0" algn="l">
                        <a:spcBef>
                          <a:spcPts val="0"/>
                        </a:spcBef>
                        <a:spcAft>
                          <a:spcPts val="0"/>
                        </a:spcAft>
                        <a:buSzPts val="1000"/>
                        <a:buChar char="●"/>
                      </a:pPr>
                      <a:r>
                        <a:rPr lang="en" sz="1000"/>
                        <a:t>How do a person’s “inner thoughts” affect the rightness or wrongness of an action?</a:t>
                      </a:r>
                      <a:endParaRPr sz="1000"/>
                    </a:p>
                  </a:txBody>
                  <a:tcPr marT="63500" marB="63500" marR="63500" marL="63500"/>
                </a:tc>
              </a:tr>
              <a:tr h="12700">
                <a:tc>
                  <a:txBody>
                    <a:bodyPr/>
                    <a:lstStyle/>
                    <a:p>
                      <a:pPr indent="0" lvl="0" marL="0" rtl="0" algn="l">
                        <a:spcBef>
                          <a:spcPts val="0"/>
                        </a:spcBef>
                        <a:spcAft>
                          <a:spcPts val="0"/>
                        </a:spcAft>
                        <a:buNone/>
                      </a:pPr>
                      <a:r>
                        <a:rPr b="1" i="1" lang="en" sz="1000"/>
                        <a:t>Foundational Ideals</a:t>
                      </a:r>
                      <a:endParaRPr b="1" i="1" sz="1000"/>
                    </a:p>
                  </a:txBody>
                  <a:tcPr marT="63500" marB="63500" marR="63500" marL="63500">
                    <a:solidFill>
                      <a:srgbClr val="D9D9D9"/>
                    </a:solidFill>
                  </a:tcPr>
                </a:tc>
                <a:tc>
                  <a:txBody>
                    <a:bodyPr/>
                    <a:lstStyle/>
                    <a:p>
                      <a:pPr indent="0" lvl="0" marL="0" rtl="0" algn="l">
                        <a:spcBef>
                          <a:spcPts val="0"/>
                        </a:spcBef>
                        <a:spcAft>
                          <a:spcPts val="0"/>
                        </a:spcAft>
                        <a:buNone/>
                      </a:pPr>
                      <a:r>
                        <a:rPr lang="en" sz="1000"/>
                        <a:t>This framework for analyzing ethical dilemmas focuses on “rights” or “ideals” (values) that connect to a specific action.</a:t>
                      </a:r>
                      <a:endParaRPr sz="1000"/>
                    </a:p>
                  </a:txBody>
                  <a:tcPr marT="63500" marB="63500" marR="63500" marL="63500">
                    <a:solidFill>
                      <a:srgbClr val="D9D9D9"/>
                    </a:solidFill>
                  </a:tcPr>
                </a:tc>
                <a:tc>
                  <a:txBody>
                    <a:bodyPr/>
                    <a:lstStyle/>
                    <a:p>
                      <a:pPr indent="-177800" lvl="0" marL="114300" rtl="0" algn="l">
                        <a:spcBef>
                          <a:spcPts val="0"/>
                        </a:spcBef>
                        <a:spcAft>
                          <a:spcPts val="0"/>
                        </a:spcAft>
                        <a:buSzPts val="1000"/>
                        <a:buChar char="●"/>
                      </a:pPr>
                      <a:r>
                        <a:rPr lang="en" sz="1000"/>
                        <a:t>What rights or ideals connect to this specific action?</a:t>
                      </a:r>
                      <a:endParaRPr sz="1000"/>
                    </a:p>
                    <a:p>
                      <a:pPr indent="-177800" lvl="0" marL="114300" rtl="0" algn="l">
                        <a:spcBef>
                          <a:spcPts val="0"/>
                        </a:spcBef>
                        <a:spcAft>
                          <a:spcPts val="0"/>
                        </a:spcAft>
                        <a:buSzPts val="1000"/>
                        <a:buChar char="●"/>
                      </a:pPr>
                      <a:r>
                        <a:rPr lang="en" sz="1000"/>
                        <a:t>How do these rights / ideals connect with a specific action? </a:t>
                      </a:r>
                      <a:endParaRPr sz="1000"/>
                    </a:p>
                  </a:txBody>
                  <a:tcPr marT="63500" marB="63500" marR="63500" marL="63500">
                    <a:solidFill>
                      <a:srgbClr val="D9D9D9"/>
                    </a:solidFill>
                  </a:tcPr>
                </a:tc>
              </a:tr>
              <a:tr h="12700">
                <a:tc>
                  <a:txBody>
                    <a:bodyPr/>
                    <a:lstStyle/>
                    <a:p>
                      <a:pPr indent="0" lvl="0" marL="0" rtl="0" algn="l">
                        <a:spcBef>
                          <a:spcPts val="0"/>
                        </a:spcBef>
                        <a:spcAft>
                          <a:spcPts val="0"/>
                        </a:spcAft>
                        <a:buNone/>
                      </a:pPr>
                      <a:r>
                        <a:rPr b="1" i="1" lang="en" sz="1000"/>
                        <a:t>Care &amp; Relationships</a:t>
                      </a:r>
                      <a:endParaRPr b="1" i="1" sz="1000"/>
                    </a:p>
                    <a:p>
                      <a:pPr indent="0" lvl="0" marL="0" rtl="0" algn="l">
                        <a:spcBef>
                          <a:spcPts val="0"/>
                        </a:spcBef>
                        <a:spcAft>
                          <a:spcPts val="0"/>
                        </a:spcAft>
                        <a:buNone/>
                      </a:pPr>
                      <a:r>
                        <a:t/>
                      </a:r>
                      <a:endParaRPr b="1" i="1" sz="1000"/>
                    </a:p>
                  </a:txBody>
                  <a:tcPr marT="63500" marB="63500" marR="63500" marL="63500"/>
                </a:tc>
                <a:tc>
                  <a:txBody>
                    <a:bodyPr/>
                    <a:lstStyle/>
                    <a:p>
                      <a:pPr indent="0" lvl="0" marL="0" rtl="0" algn="l">
                        <a:spcBef>
                          <a:spcPts val="0"/>
                        </a:spcBef>
                        <a:spcAft>
                          <a:spcPts val="0"/>
                        </a:spcAft>
                        <a:buNone/>
                      </a:pPr>
                      <a:r>
                        <a:rPr lang="en" sz="1000"/>
                        <a:t>This framework for analyzing ethical dilemmas focuses on a person’s “needs” or “relationships” that might matter in the context of a specific action.</a:t>
                      </a:r>
                      <a:endParaRPr sz="1000"/>
                    </a:p>
                  </a:txBody>
                  <a:tcPr marT="63500" marB="63500" marR="63500" marL="63500"/>
                </a:tc>
                <a:tc>
                  <a:txBody>
                    <a:bodyPr/>
                    <a:lstStyle/>
                    <a:p>
                      <a:pPr indent="-177800" lvl="0" marL="114300" rtl="0" algn="l">
                        <a:spcBef>
                          <a:spcPts val="0"/>
                        </a:spcBef>
                        <a:spcAft>
                          <a:spcPts val="0"/>
                        </a:spcAft>
                        <a:buSzPts val="1000"/>
                        <a:buChar char="●"/>
                      </a:pPr>
                      <a:r>
                        <a:rPr lang="en" sz="1000"/>
                        <a:t>What relationships are at stake? Is there anything special / important about the nature of the relationship?</a:t>
                      </a:r>
                      <a:endParaRPr sz="1000"/>
                    </a:p>
                    <a:p>
                      <a:pPr indent="-177800" lvl="0" marL="114300" rtl="0" algn="l">
                        <a:spcBef>
                          <a:spcPts val="0"/>
                        </a:spcBef>
                        <a:spcAft>
                          <a:spcPts val="0"/>
                        </a:spcAft>
                        <a:buSzPts val="1000"/>
                        <a:buChar char="●"/>
                      </a:pPr>
                      <a:r>
                        <a:rPr lang="en" sz="1000"/>
                        <a:t>Is there a priority or obligation to care for someone’s needs?</a:t>
                      </a:r>
                      <a:endParaRPr sz="1000"/>
                    </a:p>
                  </a:txBody>
                  <a:tcPr marT="63500" marB="63500" marR="63500" marL="63500"/>
                </a:tc>
              </a:tr>
              <a:tr h="571450">
                <a:tc>
                  <a:txBody>
                    <a:bodyPr/>
                    <a:lstStyle/>
                    <a:p>
                      <a:pPr indent="0" lvl="0" marL="0" rtl="0" algn="l">
                        <a:spcBef>
                          <a:spcPts val="0"/>
                        </a:spcBef>
                        <a:spcAft>
                          <a:spcPts val="0"/>
                        </a:spcAft>
                        <a:buNone/>
                      </a:pPr>
                      <a:r>
                        <a:rPr b="1" i="1" lang="en" sz="1000"/>
                        <a:t>Social Agreements</a:t>
                      </a:r>
                      <a:endParaRPr b="1" i="1" sz="1000"/>
                    </a:p>
                  </a:txBody>
                  <a:tcPr marT="63500" marB="63500" marR="63500" marL="63500">
                    <a:solidFill>
                      <a:srgbClr val="D9D9D9"/>
                    </a:solidFill>
                  </a:tcPr>
                </a:tc>
                <a:tc>
                  <a:txBody>
                    <a:bodyPr/>
                    <a:lstStyle/>
                    <a:p>
                      <a:pPr indent="0" lvl="0" marL="0" rtl="0" algn="l">
                        <a:spcBef>
                          <a:spcPts val="0"/>
                        </a:spcBef>
                        <a:spcAft>
                          <a:spcPts val="0"/>
                        </a:spcAft>
                        <a:buNone/>
                      </a:pPr>
                      <a:r>
                        <a:rPr lang="en" sz="1000"/>
                        <a:t>This framework for analyzing ethical dilemmas focuses on “agreements” (both spoken and unspoken) and contacts (both written or implied) that people may have with each other. </a:t>
                      </a:r>
                      <a:endParaRPr sz="1000"/>
                    </a:p>
                  </a:txBody>
                  <a:tcPr marT="63500" marB="63500" marR="63500" marL="63500">
                    <a:solidFill>
                      <a:srgbClr val="D9D9D9"/>
                    </a:solidFill>
                  </a:tcPr>
                </a:tc>
                <a:tc>
                  <a:txBody>
                    <a:bodyPr/>
                    <a:lstStyle/>
                    <a:p>
                      <a:pPr indent="-177800" lvl="0" marL="114300" rtl="0" algn="l">
                        <a:spcBef>
                          <a:spcPts val="0"/>
                        </a:spcBef>
                        <a:spcAft>
                          <a:spcPts val="0"/>
                        </a:spcAft>
                        <a:buSzPts val="1000"/>
                        <a:buChar char="●"/>
                      </a:pPr>
                      <a:r>
                        <a:rPr lang="en" sz="1000"/>
                        <a:t>Are there any unspoken/implicit agreements that someone might think is in play in this situation?</a:t>
                      </a:r>
                      <a:endParaRPr sz="1000"/>
                    </a:p>
                    <a:p>
                      <a:pPr indent="-177800" lvl="0" marL="114300" rtl="0" algn="l">
                        <a:spcBef>
                          <a:spcPts val="0"/>
                        </a:spcBef>
                        <a:spcAft>
                          <a:spcPts val="0"/>
                        </a:spcAft>
                        <a:buSzPts val="1000"/>
                        <a:buChar char="●"/>
                      </a:pPr>
                      <a:r>
                        <a:rPr lang="en" sz="1000"/>
                        <a:t>Are there any explicit “contracts” or binding agreements that might come into play?</a:t>
                      </a:r>
                      <a:endParaRPr sz="1000"/>
                    </a:p>
                  </a:txBody>
                  <a:tcPr marT="63500" marB="63500" marR="63500" marL="63500">
                    <a:solidFill>
                      <a:srgbClr val="D9D9D9"/>
                    </a:solidFill>
                  </a:tcPr>
                </a:tc>
              </a:tr>
              <a:tr h="12700">
                <a:tc>
                  <a:txBody>
                    <a:bodyPr/>
                    <a:lstStyle/>
                    <a:p>
                      <a:pPr indent="0" lvl="0" marL="0" rtl="0" algn="l">
                        <a:spcBef>
                          <a:spcPts val="0"/>
                        </a:spcBef>
                        <a:spcAft>
                          <a:spcPts val="0"/>
                        </a:spcAft>
                        <a:buNone/>
                      </a:pPr>
                      <a:r>
                        <a:rPr b="1" i="1" lang="en" sz="1000"/>
                        <a:t>Virtues</a:t>
                      </a:r>
                      <a:endParaRPr b="1" i="1" sz="1000"/>
                    </a:p>
                  </a:txBody>
                  <a:tcPr marT="63500" marB="63500" marR="63500" marL="63500"/>
                </a:tc>
                <a:tc>
                  <a:txBody>
                    <a:bodyPr/>
                    <a:lstStyle/>
                    <a:p>
                      <a:pPr indent="0" lvl="0" marL="0" rtl="0" algn="l">
                        <a:spcBef>
                          <a:spcPts val="0"/>
                        </a:spcBef>
                        <a:spcAft>
                          <a:spcPts val="0"/>
                        </a:spcAft>
                        <a:buNone/>
                      </a:pPr>
                      <a:r>
                        <a:rPr lang="en" sz="1000"/>
                        <a:t>This framework for analyzing ethical dilemmas focuses on values, character traits, and virtues that a person might have. </a:t>
                      </a:r>
                      <a:endParaRPr sz="1000"/>
                    </a:p>
                  </a:txBody>
                  <a:tcPr marT="63500" marB="63500" marR="63500" marL="63500"/>
                </a:tc>
                <a:tc>
                  <a:txBody>
                    <a:bodyPr/>
                    <a:lstStyle/>
                    <a:p>
                      <a:pPr indent="-177800" lvl="0" marL="114300" rtl="0" algn="l">
                        <a:spcBef>
                          <a:spcPts val="0"/>
                        </a:spcBef>
                        <a:spcAft>
                          <a:spcPts val="0"/>
                        </a:spcAft>
                        <a:buSzPts val="1000"/>
                        <a:buChar char="●"/>
                      </a:pPr>
                      <a:r>
                        <a:rPr lang="en" sz="1000"/>
                        <a:t>Does this decision/action go against any core virtues that someone might value?</a:t>
                      </a:r>
                      <a:endParaRPr sz="1000"/>
                    </a:p>
                    <a:p>
                      <a:pPr indent="-177800" lvl="0" marL="114300" rtl="0" algn="l">
                        <a:spcBef>
                          <a:spcPts val="0"/>
                        </a:spcBef>
                        <a:spcAft>
                          <a:spcPts val="0"/>
                        </a:spcAft>
                        <a:buSzPts val="1000"/>
                        <a:buChar char="●"/>
                      </a:pPr>
                      <a:r>
                        <a:rPr lang="en" sz="1000"/>
                        <a:t>Does this decision/action lead to the “decline” or “growth” of a specific virtue or character trait within a specific person or our society?</a:t>
                      </a:r>
                      <a:endParaRPr sz="1000"/>
                    </a:p>
                  </a:txBody>
                  <a:tcPr marT="63500" marB="63500" marR="63500" marL="63500"/>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