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Open Sans"/>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OpenSans-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OpenSans-italic.fntdata"/><Relationship Id="rId6" Type="http://schemas.openxmlformats.org/officeDocument/2006/relationships/slide" Target="slides/slide1.xml"/><Relationship Id="rId18" Type="http://schemas.openxmlformats.org/officeDocument/2006/relationships/font" Target="fonts/OpenSans-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85d49e8eb7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85d49e8eb7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83466ae9c0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83466ae9c0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85d49e8eb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85d49e8e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85d49e8eb7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85d49e8eb7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85d49e8eb7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85d49e8eb7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85d49e8eb7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85d49e8eb7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85d49e8eb7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85d49e8eb7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85d49e8eb7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85d49e8eb7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85d49e8eb7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85d49e8eb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85d49e8eb7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85d49e8eb7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www.youtube.com/watch?v=1OHi8vWkwFw" TargetMode="External"/><Relationship Id="rId4" Type="http://schemas.openxmlformats.org/officeDocument/2006/relationships/image" Target="../media/image3.jpg"/><Relationship Id="rId5"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www.youtube.com/watch?v=qgnDbQ1aM54" TargetMode="External"/><Relationship Id="rId4" Type="http://schemas.openxmlformats.org/officeDocument/2006/relationships/image" Target="../media/image1.jpg"/><Relationship Id="rId5"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b="1" lang="en" sz="5580">
                <a:latin typeface="Open Sans"/>
                <a:ea typeface="Open Sans"/>
                <a:cs typeface="Open Sans"/>
                <a:sym typeface="Open Sans"/>
              </a:rPr>
              <a:t>4-Corner Debate:</a:t>
            </a:r>
            <a:endParaRPr b="1" sz="5580">
              <a:latin typeface="Open Sans"/>
              <a:ea typeface="Open Sans"/>
              <a:cs typeface="Open Sans"/>
              <a:sym typeface="Open Sans"/>
            </a:endParaRPr>
          </a:p>
          <a:p>
            <a:pPr indent="0" lvl="0" marL="0" rtl="0" algn="ctr">
              <a:spcBef>
                <a:spcPts val="0"/>
              </a:spcBef>
              <a:spcAft>
                <a:spcPts val="0"/>
              </a:spcAft>
              <a:buSzPts val="990"/>
              <a:buNone/>
            </a:pPr>
            <a:r>
              <a:rPr b="1" lang="en" sz="3080">
                <a:latin typeface="Open Sans"/>
                <a:ea typeface="Open Sans"/>
                <a:cs typeface="Open Sans"/>
                <a:sym typeface="Open Sans"/>
              </a:rPr>
              <a:t>The 10 “Commandments” of Philosophy</a:t>
            </a:r>
            <a:endParaRPr b="1" sz="3080">
              <a:latin typeface="Open Sans"/>
              <a:ea typeface="Open Sans"/>
              <a:cs typeface="Open Sans"/>
              <a:sym typeface="Open Sans"/>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latin typeface="Open Sans"/>
                <a:ea typeface="Open Sans"/>
                <a:cs typeface="Open Sans"/>
                <a:sym typeface="Open Sans"/>
              </a:rPr>
              <a:t>Inspired by Bertrand Russell</a:t>
            </a:r>
            <a:endParaRPr>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2"/>
          <p:cNvSpPr txBox="1"/>
          <p:nvPr>
            <p:ph idx="1" type="body"/>
          </p:nvPr>
        </p:nvSpPr>
        <p:spPr>
          <a:xfrm>
            <a:off x="1345750" y="1007550"/>
            <a:ext cx="6481200" cy="2928600"/>
          </a:xfrm>
          <a:prstGeom prst="rect">
            <a:avLst/>
          </a:prstGeom>
        </p:spPr>
        <p:txBody>
          <a:bodyPr anchorCtr="0" anchor="ctr" bIns="91425" lIns="91425" spcFirstLastPara="1" rIns="91425" wrap="square" tIns="91425">
            <a:normAutofit lnSpcReduction="20000"/>
          </a:bodyPr>
          <a:lstStyle/>
          <a:p>
            <a:pPr indent="0" lvl="0" marL="0" rtl="0" algn="ctr">
              <a:spcBef>
                <a:spcPts val="0"/>
              </a:spcBef>
              <a:spcAft>
                <a:spcPts val="1200"/>
              </a:spcAft>
              <a:buNone/>
            </a:pPr>
            <a:r>
              <a:rPr lang="en" sz="4500">
                <a:solidFill>
                  <a:schemeClr val="dk1"/>
                </a:solidFill>
                <a:latin typeface="Open Sans"/>
                <a:ea typeface="Open Sans"/>
                <a:cs typeface="Open Sans"/>
                <a:sym typeface="Open Sans"/>
              </a:rPr>
              <a:t>It’s better to win an argument than to understand the other side.</a:t>
            </a:r>
            <a:endParaRPr sz="4500">
              <a:solidFill>
                <a:schemeClr val="dk1"/>
              </a:solidFill>
              <a:latin typeface="Open Sans"/>
              <a:ea typeface="Open Sans"/>
              <a:cs typeface="Open Sans"/>
              <a:sym typeface="Open Sans"/>
            </a:endParaRPr>
          </a:p>
        </p:txBody>
      </p:sp>
      <p:sp>
        <p:nvSpPr>
          <p:cNvPr id="162" name="Google Shape;162;p22"/>
          <p:cNvSpPr/>
          <p:nvPr/>
        </p:nvSpPr>
        <p:spPr>
          <a:xfrm rot="-2700000">
            <a:off x="-136290" y="-187115"/>
            <a:ext cx="1193031" cy="1325401"/>
          </a:xfrm>
          <a:prstGeom prst="upArrow">
            <a:avLst>
              <a:gd fmla="val 50000" name="adj1"/>
              <a:gd fmla="val 50000" name="adj2"/>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63" name="Google Shape;163;p22"/>
          <p:cNvSpPr/>
          <p:nvPr/>
        </p:nvSpPr>
        <p:spPr>
          <a:xfrm rot="8100000">
            <a:off x="8055732" y="4004357"/>
            <a:ext cx="1193031" cy="1325401"/>
          </a:xfrm>
          <a:prstGeom prst="upArrow">
            <a:avLst>
              <a:gd fmla="val 50000" name="adj1"/>
              <a:gd fmla="val 50000"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64" name="Google Shape;164;p22"/>
          <p:cNvSpPr/>
          <p:nvPr/>
        </p:nvSpPr>
        <p:spPr>
          <a:xfrm rot="-8100000">
            <a:off x="-136293" y="4004357"/>
            <a:ext cx="1193031" cy="1325401"/>
          </a:xfrm>
          <a:prstGeom prst="upArrow">
            <a:avLst>
              <a:gd fmla="val 50000" name="adj1"/>
              <a:gd fmla="val 50000" name="adj2"/>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65" name="Google Shape;165;p22"/>
          <p:cNvSpPr/>
          <p:nvPr/>
        </p:nvSpPr>
        <p:spPr>
          <a:xfrm rot="2700000">
            <a:off x="8055732" y="-187118"/>
            <a:ext cx="1193031" cy="1325401"/>
          </a:xfrm>
          <a:prstGeom prst="upArrow">
            <a:avLst>
              <a:gd fmla="val 50000" name="adj1"/>
              <a:gd fmla="val 50000" name="adj2"/>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66" name="Google Shape;166;p22"/>
          <p:cNvSpPr txBox="1"/>
          <p:nvPr/>
        </p:nvSpPr>
        <p:spPr>
          <a:xfrm rot="2700000">
            <a:off x="155282" y="445049"/>
            <a:ext cx="993626"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Agree</a:t>
            </a:r>
            <a:endParaRPr b="1" sz="1800">
              <a:solidFill>
                <a:schemeClr val="dk1"/>
              </a:solidFill>
              <a:latin typeface="Open Sans"/>
              <a:ea typeface="Open Sans"/>
              <a:cs typeface="Open Sans"/>
              <a:sym typeface="Open Sans"/>
            </a:endParaRPr>
          </a:p>
        </p:txBody>
      </p:sp>
      <p:sp>
        <p:nvSpPr>
          <p:cNvPr id="167" name="Google Shape;167;p22"/>
          <p:cNvSpPr txBox="1"/>
          <p:nvPr/>
        </p:nvSpPr>
        <p:spPr>
          <a:xfrm rot="-2700000">
            <a:off x="8078232" y="2611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Agree</a:t>
            </a:r>
            <a:endParaRPr b="1">
              <a:solidFill>
                <a:schemeClr val="dk1"/>
              </a:solidFill>
              <a:latin typeface="Open Sans"/>
              <a:ea typeface="Open Sans"/>
              <a:cs typeface="Open Sans"/>
              <a:sym typeface="Open Sans"/>
            </a:endParaRPr>
          </a:p>
        </p:txBody>
      </p:sp>
      <p:sp>
        <p:nvSpPr>
          <p:cNvPr id="168" name="Google Shape;168;p22"/>
          <p:cNvSpPr txBox="1"/>
          <p:nvPr/>
        </p:nvSpPr>
        <p:spPr>
          <a:xfrm rot="2700000">
            <a:off x="8030657" y="42667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Disagree</a:t>
            </a:r>
            <a:endParaRPr b="1">
              <a:solidFill>
                <a:schemeClr val="dk1"/>
              </a:solidFill>
              <a:latin typeface="Open Sans"/>
              <a:ea typeface="Open Sans"/>
              <a:cs typeface="Open Sans"/>
              <a:sym typeface="Open Sans"/>
            </a:endParaRPr>
          </a:p>
        </p:txBody>
      </p:sp>
      <p:sp>
        <p:nvSpPr>
          <p:cNvPr id="169" name="Google Shape;169;p22"/>
          <p:cNvSpPr txBox="1"/>
          <p:nvPr/>
        </p:nvSpPr>
        <p:spPr>
          <a:xfrm rot="-2700000">
            <a:off x="-156459" y="4343750"/>
            <a:ext cx="1344069"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Disagree</a:t>
            </a:r>
            <a:endParaRPr b="1" sz="1800">
              <a:solidFill>
                <a:schemeClr val="dk1"/>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3"/>
          <p:cNvSpPr txBox="1"/>
          <p:nvPr>
            <p:ph type="title"/>
          </p:nvPr>
        </p:nvSpPr>
        <p:spPr>
          <a:xfrm>
            <a:off x="166925" y="879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Open Sans"/>
                <a:ea typeface="Open Sans"/>
                <a:cs typeface="Open Sans"/>
                <a:sym typeface="Open Sans"/>
              </a:rPr>
              <a:t>Let’s Create some “Agreements” for our team!</a:t>
            </a:r>
            <a:endParaRPr b="1">
              <a:latin typeface="Open Sans"/>
              <a:ea typeface="Open Sans"/>
              <a:cs typeface="Open Sans"/>
              <a:sym typeface="Open Sans"/>
            </a:endParaRPr>
          </a:p>
        </p:txBody>
      </p:sp>
      <p:sp>
        <p:nvSpPr>
          <p:cNvPr id="175" name="Google Shape;175;p23"/>
          <p:cNvSpPr txBox="1"/>
          <p:nvPr>
            <p:ph idx="1" type="body"/>
          </p:nvPr>
        </p:nvSpPr>
        <p:spPr>
          <a:xfrm>
            <a:off x="406450" y="660650"/>
            <a:ext cx="5815800" cy="35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Open Sans"/>
                <a:ea typeface="Open Sans"/>
                <a:cs typeface="Open Sans"/>
                <a:sym typeface="Open Sans"/>
              </a:rPr>
              <a:t>Turn over your handout and read the overview and directions to create your own agreements!</a:t>
            </a:r>
            <a:endParaRPr sz="2100">
              <a:solidFill>
                <a:schemeClr val="dk1"/>
              </a:solidFill>
              <a:latin typeface="Open Sans"/>
              <a:ea typeface="Open Sans"/>
              <a:cs typeface="Open Sans"/>
              <a:sym typeface="Open Sans"/>
            </a:endParaRPr>
          </a:p>
          <a:p>
            <a:pPr indent="-361950" lvl="0" marL="457200" rtl="0" algn="l">
              <a:spcBef>
                <a:spcPts val="1200"/>
              </a:spcBef>
              <a:spcAft>
                <a:spcPts val="0"/>
              </a:spcAft>
              <a:buClr>
                <a:schemeClr val="dk1"/>
              </a:buClr>
              <a:buSzPts val="2100"/>
              <a:buFont typeface="Open Sans"/>
              <a:buAutoNum type="arabicPeriod"/>
            </a:pPr>
            <a:r>
              <a:rPr lang="en" sz="2100">
                <a:solidFill>
                  <a:schemeClr val="dk1"/>
                </a:solidFill>
                <a:latin typeface="Open Sans"/>
                <a:ea typeface="Open Sans"/>
                <a:cs typeface="Open Sans"/>
                <a:sym typeface="Open Sans"/>
              </a:rPr>
              <a:t>Brainstorm your own ideas (3 minutes)</a:t>
            </a:r>
            <a:endParaRPr sz="2100">
              <a:solidFill>
                <a:schemeClr val="dk1"/>
              </a:solidFill>
              <a:latin typeface="Open Sans"/>
              <a:ea typeface="Open Sans"/>
              <a:cs typeface="Open Sans"/>
              <a:sym typeface="Open Sans"/>
            </a:endParaRPr>
          </a:p>
          <a:p>
            <a:pPr indent="-361950" lvl="0" marL="457200" rtl="0" algn="l">
              <a:spcBef>
                <a:spcPts val="0"/>
              </a:spcBef>
              <a:spcAft>
                <a:spcPts val="0"/>
              </a:spcAft>
              <a:buClr>
                <a:schemeClr val="dk1"/>
              </a:buClr>
              <a:buSzPts val="2100"/>
              <a:buFont typeface="Open Sans"/>
              <a:buAutoNum type="arabicPeriod"/>
            </a:pPr>
            <a:r>
              <a:rPr lang="en" sz="2100">
                <a:solidFill>
                  <a:schemeClr val="dk1"/>
                </a:solidFill>
                <a:latin typeface="Open Sans"/>
                <a:ea typeface="Open Sans"/>
                <a:cs typeface="Open Sans"/>
                <a:sym typeface="Open Sans"/>
              </a:rPr>
              <a:t>Discuss and share as a team (5 minutes)</a:t>
            </a:r>
            <a:endParaRPr sz="2100">
              <a:solidFill>
                <a:schemeClr val="dk1"/>
              </a:solidFill>
              <a:latin typeface="Open Sans"/>
              <a:ea typeface="Open Sans"/>
              <a:cs typeface="Open Sans"/>
              <a:sym typeface="Open Sans"/>
            </a:endParaRPr>
          </a:p>
          <a:p>
            <a:pPr indent="-361950" lvl="0" marL="457200" rtl="0" algn="l">
              <a:spcBef>
                <a:spcPts val="0"/>
              </a:spcBef>
              <a:spcAft>
                <a:spcPts val="0"/>
              </a:spcAft>
              <a:buClr>
                <a:schemeClr val="dk1"/>
              </a:buClr>
              <a:buSzPts val="2100"/>
              <a:buFont typeface="Open Sans"/>
              <a:buAutoNum type="arabicPeriod"/>
            </a:pPr>
            <a:r>
              <a:rPr lang="en" sz="2100">
                <a:solidFill>
                  <a:schemeClr val="dk1"/>
                </a:solidFill>
                <a:latin typeface="Open Sans"/>
                <a:ea typeface="Open Sans"/>
                <a:cs typeface="Open Sans"/>
                <a:sym typeface="Open Sans"/>
              </a:rPr>
              <a:t>Ratify (write down) your team’s shared agreements (10 </a:t>
            </a:r>
            <a:r>
              <a:rPr lang="en" sz="2100">
                <a:solidFill>
                  <a:schemeClr val="dk1"/>
                </a:solidFill>
                <a:latin typeface="Open Sans"/>
                <a:ea typeface="Open Sans"/>
                <a:cs typeface="Open Sans"/>
                <a:sym typeface="Open Sans"/>
              </a:rPr>
              <a:t>minutes</a:t>
            </a:r>
            <a:r>
              <a:rPr lang="en" sz="2100">
                <a:solidFill>
                  <a:schemeClr val="dk1"/>
                </a:solidFill>
                <a:latin typeface="Open Sans"/>
                <a:ea typeface="Open Sans"/>
                <a:cs typeface="Open Sans"/>
                <a:sym typeface="Open Sans"/>
              </a:rPr>
              <a:t>)</a:t>
            </a:r>
            <a:endParaRPr sz="2100">
              <a:solidFill>
                <a:schemeClr val="dk1"/>
              </a:solidFill>
              <a:latin typeface="Open Sans"/>
              <a:ea typeface="Open Sans"/>
              <a:cs typeface="Open Sans"/>
              <a:sym typeface="Open Sans"/>
            </a:endParaRPr>
          </a:p>
        </p:txBody>
      </p:sp>
      <p:pic>
        <p:nvPicPr>
          <p:cNvPr descr="- Please like and subscribe!  Your support helps us make more videos like this one.&#10;&#10;To use this as a shorter timer, please use the following links: &#10;&#10;0:00 - 10 minute timer&#10;1:03 - 9 minute timer&#10;2:03 - 8 minute timer&#10;3:03 - 7 minute timer&#10;4:03 - 6 minute timer&#10;5:03 - 5 minute timer&#10;6:03 - 4 minute timer&#10;7:03 - 3 minute timer&#10;8:03 - 2 minute timer&#10;9:03 - 1 minute timer&#10;&#10;#Countdowntimer #Timer #Timercity" id="176" name="Google Shape;176;p23" title="Silent 10 Minute Countdown Timer">
            <a:hlinkClick r:id="rId3"/>
          </p:cNvPr>
          <p:cNvPicPr preferRelativeResize="0"/>
          <p:nvPr/>
        </p:nvPicPr>
        <p:blipFill>
          <a:blip r:embed="rId4">
            <a:alphaModFix/>
          </a:blip>
          <a:stretch>
            <a:fillRect/>
          </a:stretch>
        </p:blipFill>
        <p:spPr>
          <a:xfrm>
            <a:off x="8107171" y="0"/>
            <a:ext cx="1018127" cy="572700"/>
          </a:xfrm>
          <a:prstGeom prst="rect">
            <a:avLst/>
          </a:prstGeom>
          <a:noFill/>
          <a:ln>
            <a:noFill/>
          </a:ln>
        </p:spPr>
      </p:pic>
      <p:pic>
        <p:nvPicPr>
          <p:cNvPr id="177" name="Google Shape;177;p23"/>
          <p:cNvPicPr preferRelativeResize="0"/>
          <p:nvPr/>
        </p:nvPicPr>
        <p:blipFill>
          <a:blip r:embed="rId5">
            <a:alphaModFix/>
          </a:blip>
          <a:stretch>
            <a:fillRect/>
          </a:stretch>
        </p:blipFill>
        <p:spPr>
          <a:xfrm>
            <a:off x="6374650" y="813050"/>
            <a:ext cx="2616950" cy="3407910"/>
          </a:xfrm>
          <a:prstGeom prst="rect">
            <a:avLst/>
          </a:prstGeom>
          <a:noFill/>
          <a:ln cap="flat" cmpd="sng" w="9525">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idx="1" type="body"/>
          </p:nvPr>
        </p:nvSpPr>
        <p:spPr>
          <a:xfrm>
            <a:off x="273700" y="786525"/>
            <a:ext cx="4260300" cy="4030200"/>
          </a:xfrm>
          <a:prstGeom prst="rect">
            <a:avLst/>
          </a:prstGeom>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chemeClr val="dk1"/>
              </a:buClr>
              <a:buSzPts val="1100"/>
              <a:buFont typeface="Arial"/>
              <a:buNone/>
            </a:pPr>
            <a:r>
              <a:rPr lang="en" sz="1100">
                <a:solidFill>
                  <a:srgbClr val="333333"/>
                </a:solidFill>
                <a:latin typeface="Open Sans"/>
                <a:ea typeface="Open Sans"/>
                <a:cs typeface="Open Sans"/>
                <a:sym typeface="Open Sans"/>
              </a:rPr>
              <a:t>        </a:t>
            </a:r>
            <a:r>
              <a:rPr lang="en" sz="900">
                <a:solidFill>
                  <a:srgbClr val="333333"/>
                </a:solidFill>
                <a:latin typeface="Open Sans"/>
                <a:ea typeface="Open Sans"/>
                <a:cs typeface="Open Sans"/>
                <a:sym typeface="Open Sans"/>
              </a:rPr>
              <a:t> </a:t>
            </a:r>
            <a:r>
              <a:rPr lang="en" sz="1400">
                <a:solidFill>
                  <a:srgbClr val="333333"/>
                </a:solidFill>
                <a:latin typeface="Open Sans"/>
                <a:ea typeface="Open Sans"/>
                <a:cs typeface="Open Sans"/>
                <a:sym typeface="Open Sans"/>
              </a:rPr>
              <a:t> </a:t>
            </a:r>
            <a:r>
              <a:rPr lang="en" sz="1500">
                <a:solidFill>
                  <a:srgbClr val="333333"/>
                </a:solidFill>
                <a:latin typeface="Open Sans"/>
                <a:ea typeface="Open Sans"/>
                <a:cs typeface="Open Sans"/>
                <a:sym typeface="Open Sans"/>
              </a:rPr>
              <a:t>In 1951, Bertrand Russell—a well known philosopher, writer, and teacher—wrote an article in the</a:t>
            </a:r>
            <a:r>
              <a:rPr i="1" lang="en" sz="1500">
                <a:solidFill>
                  <a:srgbClr val="333333"/>
                </a:solidFill>
                <a:latin typeface="Open Sans"/>
                <a:ea typeface="Open Sans"/>
                <a:cs typeface="Open Sans"/>
                <a:sym typeface="Open Sans"/>
              </a:rPr>
              <a:t> New York Magazine</a:t>
            </a:r>
            <a:r>
              <a:rPr lang="en" sz="1500">
                <a:solidFill>
                  <a:srgbClr val="333333"/>
                </a:solidFill>
                <a:latin typeface="Open Sans"/>
                <a:ea typeface="Open Sans"/>
                <a:cs typeface="Open Sans"/>
                <a:sym typeface="Open Sans"/>
              </a:rPr>
              <a:t> titled, “The Best Answer to Fanaticism–Liberalism”. This article lays out his beliefs about how citizens should think in a democracy. </a:t>
            </a:r>
            <a:endParaRPr sz="1500">
              <a:solidFill>
                <a:srgbClr val="333333"/>
              </a:solidFill>
              <a:latin typeface="Open Sans"/>
              <a:ea typeface="Open Sans"/>
              <a:cs typeface="Open Sans"/>
              <a:sym typeface="Open Sans"/>
            </a:endParaRPr>
          </a:p>
          <a:p>
            <a:pPr indent="0" lvl="0" marL="0" rtl="0" algn="l">
              <a:lnSpc>
                <a:spcPct val="90000"/>
              </a:lnSpc>
              <a:spcBef>
                <a:spcPts val="0"/>
              </a:spcBef>
              <a:spcAft>
                <a:spcPts val="0"/>
              </a:spcAft>
              <a:buClr>
                <a:schemeClr val="dk1"/>
              </a:buClr>
              <a:buSzPts val="1100"/>
              <a:buFont typeface="Arial"/>
              <a:buNone/>
            </a:pPr>
            <a:r>
              <a:rPr lang="en" sz="1500">
                <a:solidFill>
                  <a:srgbClr val="333333"/>
                </a:solidFill>
                <a:latin typeface="Open Sans"/>
                <a:ea typeface="Open Sans"/>
                <a:cs typeface="Open Sans"/>
                <a:sym typeface="Open Sans"/>
              </a:rPr>
              <a:t>          Near the end of the article, Russell decides to come up with his own “10 Commandments” for his students and all philosophers. Despite the name, these are not religious rules to be followed. Rather, he came up with 10 rules that he believes all philosophers—like you—should consider when thinking about complex problems such as morality and ethics.</a:t>
            </a:r>
            <a:endParaRPr sz="2100">
              <a:solidFill>
                <a:schemeClr val="dk1"/>
              </a:solidFill>
              <a:latin typeface="Open Sans"/>
              <a:ea typeface="Open Sans"/>
              <a:cs typeface="Open Sans"/>
              <a:sym typeface="Open Sans"/>
            </a:endParaRPr>
          </a:p>
        </p:txBody>
      </p:sp>
      <p:sp>
        <p:nvSpPr>
          <p:cNvPr id="61" name="Google Shape;61;p14"/>
          <p:cNvSpPr txBox="1"/>
          <p:nvPr/>
        </p:nvSpPr>
        <p:spPr>
          <a:xfrm>
            <a:off x="4760875" y="786525"/>
            <a:ext cx="4034400" cy="306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u="sng">
                <a:solidFill>
                  <a:schemeClr val="dk1"/>
                </a:solidFill>
                <a:latin typeface="Open Sans"/>
                <a:ea typeface="Open Sans"/>
                <a:cs typeface="Open Sans"/>
                <a:sym typeface="Open Sans"/>
              </a:rPr>
              <a:t>DIRECTIONS</a:t>
            </a:r>
            <a:r>
              <a:rPr lang="en">
                <a:solidFill>
                  <a:schemeClr val="dk1"/>
                </a:solidFill>
                <a:latin typeface="Open Sans"/>
                <a:ea typeface="Open Sans"/>
                <a:cs typeface="Open Sans"/>
                <a:sym typeface="Open Sans"/>
              </a:rPr>
              <a:t>: Read the “commandments” on the page in front of you. Rank them in order based on their “usefulness” in Ethics Bowl! Be ready to explain your reasoning.</a:t>
            </a:r>
            <a:r>
              <a:rPr lang="en">
                <a:solidFill>
                  <a:schemeClr val="dk1"/>
                </a:solidFill>
                <a:latin typeface="Open Sans"/>
                <a:ea typeface="Open Sans"/>
                <a:cs typeface="Open Sans"/>
                <a:sym typeface="Open Sans"/>
              </a:rPr>
              <a:t> </a:t>
            </a:r>
            <a:endParaRPr>
              <a:solidFill>
                <a:schemeClr val="dk1"/>
              </a:solidFill>
              <a:latin typeface="Open Sans"/>
              <a:ea typeface="Open Sans"/>
              <a:cs typeface="Open Sans"/>
              <a:sym typeface="Open Sans"/>
            </a:endParaRPr>
          </a:p>
        </p:txBody>
      </p:sp>
      <p:pic>
        <p:nvPicPr>
          <p:cNvPr descr="Set a timer for 5 minutes. This 5 minute timer with alarm silently counts down to 00:00 and then alerts you with a gentle alarm sound.&#10;&#10;What Is the 5 Minute Timer?&#10;If you're looking for a timer to help you stay on track with your work, a 5 minute countdown is a great option. You can use it to break up your work time into manageable chunks, and it can also help you avoid getting bogged down with one task for too long.&#10;&#10;How to Set a 5 Minute Timer&#10;There are a few different ways to set a 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5 Minute Alarm?&#10;This timer is perfect for work or study sessions. It's also great for any activity where you want to be sure to take a break every 5 minutes, such as cooking, laundry, or working out.&#10;&#10;Online Timer - https://timer.onlinealarmkur.com/en/" id="62" name="Google Shape;62;p14" title="5 Minute Timer">
            <a:hlinkClick r:id="rId3"/>
          </p:cNvPr>
          <p:cNvPicPr preferRelativeResize="0"/>
          <p:nvPr/>
        </p:nvPicPr>
        <p:blipFill>
          <a:blip r:embed="rId4">
            <a:alphaModFix/>
          </a:blip>
          <a:stretch>
            <a:fillRect/>
          </a:stretch>
        </p:blipFill>
        <p:spPr>
          <a:xfrm>
            <a:off x="8050275" y="0"/>
            <a:ext cx="1093725" cy="615225"/>
          </a:xfrm>
          <a:prstGeom prst="rect">
            <a:avLst/>
          </a:prstGeom>
          <a:noFill/>
          <a:ln>
            <a:noFill/>
          </a:ln>
        </p:spPr>
      </p:pic>
      <p:sp>
        <p:nvSpPr>
          <p:cNvPr id="63" name="Google Shape;63;p14"/>
          <p:cNvSpPr txBox="1"/>
          <p:nvPr/>
        </p:nvSpPr>
        <p:spPr>
          <a:xfrm>
            <a:off x="273700" y="184125"/>
            <a:ext cx="6168000" cy="55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 sz="2400">
                <a:solidFill>
                  <a:srgbClr val="333333"/>
                </a:solidFill>
                <a:latin typeface="Open Sans"/>
                <a:ea typeface="Open Sans"/>
                <a:cs typeface="Open Sans"/>
                <a:sym typeface="Open Sans"/>
              </a:rPr>
              <a:t>Bertrand Russell’s “10 Commandments”... </a:t>
            </a:r>
            <a:endParaRPr b="1" i="1" sz="2200">
              <a:solidFill>
                <a:srgbClr val="333333"/>
              </a:solidFill>
              <a:latin typeface="Open Sans"/>
              <a:ea typeface="Open Sans"/>
              <a:cs typeface="Open Sans"/>
              <a:sym typeface="Open Sans"/>
            </a:endParaRPr>
          </a:p>
        </p:txBody>
      </p:sp>
      <p:pic>
        <p:nvPicPr>
          <p:cNvPr id="64" name="Google Shape;64;p14"/>
          <p:cNvPicPr preferRelativeResize="0"/>
          <p:nvPr/>
        </p:nvPicPr>
        <p:blipFill rotWithShape="1">
          <a:blip r:embed="rId5">
            <a:alphaModFix/>
          </a:blip>
          <a:srcRect b="2968" l="26923" r="33337" t="39285"/>
          <a:stretch/>
        </p:blipFill>
        <p:spPr>
          <a:xfrm>
            <a:off x="5142912" y="1846525"/>
            <a:ext cx="3270323" cy="29702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1000"/>
                                        <p:tgtEl>
                                          <p:spTgt spid="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1664238" y="962700"/>
            <a:ext cx="578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i="1" lang="en" sz="4220">
                <a:latin typeface="Open Sans"/>
                <a:ea typeface="Open Sans"/>
                <a:cs typeface="Open Sans"/>
                <a:sym typeface="Open Sans"/>
              </a:rPr>
              <a:t>Four Corner Debate! </a:t>
            </a:r>
            <a:endParaRPr b="1" i="1" sz="4220">
              <a:latin typeface="Open Sans"/>
              <a:ea typeface="Open Sans"/>
              <a:cs typeface="Open Sans"/>
              <a:sym typeface="Open Sans"/>
            </a:endParaRPr>
          </a:p>
        </p:txBody>
      </p:sp>
      <p:sp>
        <p:nvSpPr>
          <p:cNvPr id="70" name="Google Shape;70;p15"/>
          <p:cNvSpPr txBox="1"/>
          <p:nvPr>
            <p:ph idx="1" type="body"/>
          </p:nvPr>
        </p:nvSpPr>
        <p:spPr>
          <a:xfrm>
            <a:off x="1839575" y="1796550"/>
            <a:ext cx="5433300" cy="26742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sz="2600">
                <a:solidFill>
                  <a:schemeClr val="dk1"/>
                </a:solidFill>
                <a:latin typeface="Open Sans"/>
                <a:ea typeface="Open Sans"/>
                <a:cs typeface="Open Sans"/>
                <a:sym typeface="Open Sans"/>
              </a:rPr>
              <a:t>Move to the corner of the room that represents your opinion about the following statements. After, we will discuss why we moved to each corner. </a:t>
            </a:r>
            <a:endParaRPr sz="2600">
              <a:solidFill>
                <a:schemeClr val="dk1"/>
              </a:solidFill>
              <a:latin typeface="Open Sans"/>
              <a:ea typeface="Open Sans"/>
              <a:cs typeface="Open Sans"/>
              <a:sym typeface="Open Sans"/>
            </a:endParaRPr>
          </a:p>
        </p:txBody>
      </p:sp>
      <p:sp>
        <p:nvSpPr>
          <p:cNvPr id="71" name="Google Shape;71;p15"/>
          <p:cNvSpPr/>
          <p:nvPr/>
        </p:nvSpPr>
        <p:spPr>
          <a:xfrm rot="-2700000">
            <a:off x="-136290" y="-187115"/>
            <a:ext cx="1193031" cy="1325401"/>
          </a:xfrm>
          <a:prstGeom prst="upArrow">
            <a:avLst>
              <a:gd fmla="val 50000" name="adj1"/>
              <a:gd fmla="val 50000" name="adj2"/>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72" name="Google Shape;72;p15"/>
          <p:cNvSpPr/>
          <p:nvPr/>
        </p:nvSpPr>
        <p:spPr>
          <a:xfrm rot="8100000">
            <a:off x="8055732" y="4004357"/>
            <a:ext cx="1193031" cy="1325401"/>
          </a:xfrm>
          <a:prstGeom prst="upArrow">
            <a:avLst>
              <a:gd fmla="val 50000" name="adj1"/>
              <a:gd fmla="val 50000"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73" name="Google Shape;73;p15"/>
          <p:cNvSpPr/>
          <p:nvPr/>
        </p:nvSpPr>
        <p:spPr>
          <a:xfrm rot="-8100000">
            <a:off x="-136293" y="4004357"/>
            <a:ext cx="1193031" cy="1325401"/>
          </a:xfrm>
          <a:prstGeom prst="upArrow">
            <a:avLst>
              <a:gd fmla="val 50000" name="adj1"/>
              <a:gd fmla="val 50000" name="adj2"/>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74" name="Google Shape;74;p15"/>
          <p:cNvSpPr/>
          <p:nvPr/>
        </p:nvSpPr>
        <p:spPr>
          <a:xfrm rot="2700000">
            <a:off x="8055732" y="-187118"/>
            <a:ext cx="1193031" cy="1325401"/>
          </a:xfrm>
          <a:prstGeom prst="upArrow">
            <a:avLst>
              <a:gd fmla="val 50000" name="adj1"/>
              <a:gd fmla="val 50000" name="adj2"/>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75" name="Google Shape;75;p15"/>
          <p:cNvSpPr txBox="1"/>
          <p:nvPr/>
        </p:nvSpPr>
        <p:spPr>
          <a:xfrm rot="2700000">
            <a:off x="155282" y="445049"/>
            <a:ext cx="993626"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Agree</a:t>
            </a:r>
            <a:endParaRPr b="1" sz="1800">
              <a:solidFill>
                <a:schemeClr val="dk1"/>
              </a:solidFill>
              <a:latin typeface="Open Sans"/>
              <a:ea typeface="Open Sans"/>
              <a:cs typeface="Open Sans"/>
              <a:sym typeface="Open Sans"/>
            </a:endParaRPr>
          </a:p>
        </p:txBody>
      </p:sp>
      <p:sp>
        <p:nvSpPr>
          <p:cNvPr id="76" name="Google Shape;76;p15"/>
          <p:cNvSpPr txBox="1"/>
          <p:nvPr/>
        </p:nvSpPr>
        <p:spPr>
          <a:xfrm rot="-2700000">
            <a:off x="8078232" y="2611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Agree</a:t>
            </a:r>
            <a:endParaRPr b="1">
              <a:solidFill>
                <a:schemeClr val="dk1"/>
              </a:solidFill>
              <a:latin typeface="Open Sans"/>
              <a:ea typeface="Open Sans"/>
              <a:cs typeface="Open Sans"/>
              <a:sym typeface="Open Sans"/>
            </a:endParaRPr>
          </a:p>
        </p:txBody>
      </p:sp>
      <p:sp>
        <p:nvSpPr>
          <p:cNvPr id="77" name="Google Shape;77;p15"/>
          <p:cNvSpPr txBox="1"/>
          <p:nvPr/>
        </p:nvSpPr>
        <p:spPr>
          <a:xfrm rot="2700000">
            <a:off x="8030657" y="42667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Disagree</a:t>
            </a:r>
            <a:endParaRPr b="1">
              <a:solidFill>
                <a:schemeClr val="dk1"/>
              </a:solidFill>
              <a:latin typeface="Open Sans"/>
              <a:ea typeface="Open Sans"/>
              <a:cs typeface="Open Sans"/>
              <a:sym typeface="Open Sans"/>
            </a:endParaRPr>
          </a:p>
        </p:txBody>
      </p:sp>
      <p:sp>
        <p:nvSpPr>
          <p:cNvPr id="78" name="Google Shape;78;p15"/>
          <p:cNvSpPr txBox="1"/>
          <p:nvPr/>
        </p:nvSpPr>
        <p:spPr>
          <a:xfrm rot="-2700000">
            <a:off x="-156459" y="4343750"/>
            <a:ext cx="1344069"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Disagree</a:t>
            </a:r>
            <a:endParaRPr b="1" sz="1800">
              <a:solidFill>
                <a:schemeClr val="dk1"/>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idx="1" type="body"/>
          </p:nvPr>
        </p:nvSpPr>
        <p:spPr>
          <a:xfrm>
            <a:off x="1345750" y="1007550"/>
            <a:ext cx="6481200" cy="29286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lang="en" sz="4500">
                <a:solidFill>
                  <a:schemeClr val="dk1"/>
                </a:solidFill>
                <a:latin typeface="Open Sans"/>
                <a:ea typeface="Open Sans"/>
                <a:cs typeface="Open Sans"/>
                <a:sym typeface="Open Sans"/>
              </a:rPr>
              <a:t>Some opinions are too dangerous to be heard.</a:t>
            </a:r>
            <a:endParaRPr sz="4500">
              <a:solidFill>
                <a:schemeClr val="dk1"/>
              </a:solidFill>
              <a:latin typeface="Open Sans"/>
              <a:ea typeface="Open Sans"/>
              <a:cs typeface="Open Sans"/>
              <a:sym typeface="Open Sans"/>
            </a:endParaRPr>
          </a:p>
        </p:txBody>
      </p:sp>
      <p:sp>
        <p:nvSpPr>
          <p:cNvPr id="84" name="Google Shape;84;p16"/>
          <p:cNvSpPr/>
          <p:nvPr/>
        </p:nvSpPr>
        <p:spPr>
          <a:xfrm rot="-2700000">
            <a:off x="-136290" y="-187115"/>
            <a:ext cx="1193031" cy="1325401"/>
          </a:xfrm>
          <a:prstGeom prst="upArrow">
            <a:avLst>
              <a:gd fmla="val 50000" name="adj1"/>
              <a:gd fmla="val 50000" name="adj2"/>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85" name="Google Shape;85;p16"/>
          <p:cNvSpPr/>
          <p:nvPr/>
        </p:nvSpPr>
        <p:spPr>
          <a:xfrm rot="8100000">
            <a:off x="8055732" y="4004357"/>
            <a:ext cx="1193031" cy="1325401"/>
          </a:xfrm>
          <a:prstGeom prst="upArrow">
            <a:avLst>
              <a:gd fmla="val 50000" name="adj1"/>
              <a:gd fmla="val 50000"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86" name="Google Shape;86;p16"/>
          <p:cNvSpPr/>
          <p:nvPr/>
        </p:nvSpPr>
        <p:spPr>
          <a:xfrm rot="-8100000">
            <a:off x="-136293" y="4004357"/>
            <a:ext cx="1193031" cy="1325401"/>
          </a:xfrm>
          <a:prstGeom prst="upArrow">
            <a:avLst>
              <a:gd fmla="val 50000" name="adj1"/>
              <a:gd fmla="val 50000" name="adj2"/>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87" name="Google Shape;87;p16"/>
          <p:cNvSpPr/>
          <p:nvPr/>
        </p:nvSpPr>
        <p:spPr>
          <a:xfrm rot="2700000">
            <a:off x="8055732" y="-187118"/>
            <a:ext cx="1193031" cy="1325401"/>
          </a:xfrm>
          <a:prstGeom prst="upArrow">
            <a:avLst>
              <a:gd fmla="val 50000" name="adj1"/>
              <a:gd fmla="val 50000" name="adj2"/>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88" name="Google Shape;88;p16"/>
          <p:cNvSpPr txBox="1"/>
          <p:nvPr/>
        </p:nvSpPr>
        <p:spPr>
          <a:xfrm rot="2700000">
            <a:off x="155282" y="445049"/>
            <a:ext cx="993626"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Agree</a:t>
            </a:r>
            <a:endParaRPr b="1" sz="1800">
              <a:solidFill>
                <a:schemeClr val="dk1"/>
              </a:solidFill>
              <a:latin typeface="Open Sans"/>
              <a:ea typeface="Open Sans"/>
              <a:cs typeface="Open Sans"/>
              <a:sym typeface="Open Sans"/>
            </a:endParaRPr>
          </a:p>
        </p:txBody>
      </p:sp>
      <p:sp>
        <p:nvSpPr>
          <p:cNvPr id="89" name="Google Shape;89;p16"/>
          <p:cNvSpPr txBox="1"/>
          <p:nvPr/>
        </p:nvSpPr>
        <p:spPr>
          <a:xfrm rot="-2700000">
            <a:off x="8078232" y="2611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Agree</a:t>
            </a:r>
            <a:endParaRPr b="1">
              <a:solidFill>
                <a:schemeClr val="dk1"/>
              </a:solidFill>
              <a:latin typeface="Open Sans"/>
              <a:ea typeface="Open Sans"/>
              <a:cs typeface="Open Sans"/>
              <a:sym typeface="Open Sans"/>
            </a:endParaRPr>
          </a:p>
        </p:txBody>
      </p:sp>
      <p:sp>
        <p:nvSpPr>
          <p:cNvPr id="90" name="Google Shape;90;p16"/>
          <p:cNvSpPr txBox="1"/>
          <p:nvPr/>
        </p:nvSpPr>
        <p:spPr>
          <a:xfrm rot="2700000">
            <a:off x="8030657" y="42667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Disagree</a:t>
            </a:r>
            <a:endParaRPr b="1">
              <a:solidFill>
                <a:schemeClr val="dk1"/>
              </a:solidFill>
              <a:latin typeface="Open Sans"/>
              <a:ea typeface="Open Sans"/>
              <a:cs typeface="Open Sans"/>
              <a:sym typeface="Open Sans"/>
            </a:endParaRPr>
          </a:p>
        </p:txBody>
      </p:sp>
      <p:sp>
        <p:nvSpPr>
          <p:cNvPr id="91" name="Google Shape;91;p16"/>
          <p:cNvSpPr txBox="1"/>
          <p:nvPr/>
        </p:nvSpPr>
        <p:spPr>
          <a:xfrm rot="-2700000">
            <a:off x="-156459" y="4343750"/>
            <a:ext cx="1344069"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Disagree</a:t>
            </a:r>
            <a:endParaRPr b="1" sz="1800">
              <a:solidFill>
                <a:schemeClr val="dk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7"/>
          <p:cNvSpPr txBox="1"/>
          <p:nvPr>
            <p:ph idx="1" type="body"/>
          </p:nvPr>
        </p:nvSpPr>
        <p:spPr>
          <a:xfrm>
            <a:off x="1345750" y="1007550"/>
            <a:ext cx="6481200" cy="29286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lang="en" sz="4500">
                <a:solidFill>
                  <a:schemeClr val="dk1"/>
                </a:solidFill>
                <a:latin typeface="Open Sans"/>
                <a:ea typeface="Open Sans"/>
                <a:cs typeface="Open Sans"/>
                <a:sym typeface="Open Sans"/>
              </a:rPr>
              <a:t>It’s okay to bend the truth if it helps your cause.</a:t>
            </a:r>
            <a:endParaRPr sz="4500">
              <a:solidFill>
                <a:schemeClr val="dk1"/>
              </a:solidFill>
              <a:latin typeface="Open Sans"/>
              <a:ea typeface="Open Sans"/>
              <a:cs typeface="Open Sans"/>
              <a:sym typeface="Open Sans"/>
            </a:endParaRPr>
          </a:p>
        </p:txBody>
      </p:sp>
      <p:sp>
        <p:nvSpPr>
          <p:cNvPr id="97" name="Google Shape;97;p17"/>
          <p:cNvSpPr/>
          <p:nvPr/>
        </p:nvSpPr>
        <p:spPr>
          <a:xfrm rot="-2700000">
            <a:off x="-136290" y="-187115"/>
            <a:ext cx="1193031" cy="1325401"/>
          </a:xfrm>
          <a:prstGeom prst="upArrow">
            <a:avLst>
              <a:gd fmla="val 50000" name="adj1"/>
              <a:gd fmla="val 50000" name="adj2"/>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98" name="Google Shape;98;p17"/>
          <p:cNvSpPr/>
          <p:nvPr/>
        </p:nvSpPr>
        <p:spPr>
          <a:xfrm rot="8100000">
            <a:off x="8055732" y="4004357"/>
            <a:ext cx="1193031" cy="1325401"/>
          </a:xfrm>
          <a:prstGeom prst="upArrow">
            <a:avLst>
              <a:gd fmla="val 50000" name="adj1"/>
              <a:gd fmla="val 50000"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99" name="Google Shape;99;p17"/>
          <p:cNvSpPr/>
          <p:nvPr/>
        </p:nvSpPr>
        <p:spPr>
          <a:xfrm rot="-8100000">
            <a:off x="-136293" y="4004357"/>
            <a:ext cx="1193031" cy="1325401"/>
          </a:xfrm>
          <a:prstGeom prst="upArrow">
            <a:avLst>
              <a:gd fmla="val 50000" name="adj1"/>
              <a:gd fmla="val 50000" name="adj2"/>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00" name="Google Shape;100;p17"/>
          <p:cNvSpPr/>
          <p:nvPr/>
        </p:nvSpPr>
        <p:spPr>
          <a:xfrm rot="2700000">
            <a:off x="8055732" y="-187118"/>
            <a:ext cx="1193031" cy="1325401"/>
          </a:xfrm>
          <a:prstGeom prst="upArrow">
            <a:avLst>
              <a:gd fmla="val 50000" name="adj1"/>
              <a:gd fmla="val 50000" name="adj2"/>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01" name="Google Shape;101;p17"/>
          <p:cNvSpPr txBox="1"/>
          <p:nvPr/>
        </p:nvSpPr>
        <p:spPr>
          <a:xfrm rot="2700000">
            <a:off x="155282" y="445049"/>
            <a:ext cx="993626"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Agree</a:t>
            </a:r>
            <a:endParaRPr b="1" sz="1800">
              <a:solidFill>
                <a:schemeClr val="dk1"/>
              </a:solidFill>
              <a:latin typeface="Open Sans"/>
              <a:ea typeface="Open Sans"/>
              <a:cs typeface="Open Sans"/>
              <a:sym typeface="Open Sans"/>
            </a:endParaRPr>
          </a:p>
        </p:txBody>
      </p:sp>
      <p:sp>
        <p:nvSpPr>
          <p:cNvPr id="102" name="Google Shape;102;p17"/>
          <p:cNvSpPr txBox="1"/>
          <p:nvPr/>
        </p:nvSpPr>
        <p:spPr>
          <a:xfrm rot="-2700000">
            <a:off x="8078232" y="2611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Agree</a:t>
            </a:r>
            <a:endParaRPr b="1">
              <a:solidFill>
                <a:schemeClr val="dk1"/>
              </a:solidFill>
              <a:latin typeface="Open Sans"/>
              <a:ea typeface="Open Sans"/>
              <a:cs typeface="Open Sans"/>
              <a:sym typeface="Open Sans"/>
            </a:endParaRPr>
          </a:p>
        </p:txBody>
      </p:sp>
      <p:sp>
        <p:nvSpPr>
          <p:cNvPr id="103" name="Google Shape;103;p17"/>
          <p:cNvSpPr txBox="1"/>
          <p:nvPr/>
        </p:nvSpPr>
        <p:spPr>
          <a:xfrm rot="2700000">
            <a:off x="8030657" y="42667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Disagree</a:t>
            </a:r>
            <a:endParaRPr b="1">
              <a:solidFill>
                <a:schemeClr val="dk1"/>
              </a:solidFill>
              <a:latin typeface="Open Sans"/>
              <a:ea typeface="Open Sans"/>
              <a:cs typeface="Open Sans"/>
              <a:sym typeface="Open Sans"/>
            </a:endParaRPr>
          </a:p>
        </p:txBody>
      </p:sp>
      <p:sp>
        <p:nvSpPr>
          <p:cNvPr id="104" name="Google Shape;104;p17"/>
          <p:cNvSpPr txBox="1"/>
          <p:nvPr/>
        </p:nvSpPr>
        <p:spPr>
          <a:xfrm rot="-2700000">
            <a:off x="-156459" y="4343750"/>
            <a:ext cx="1344069"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Disagree</a:t>
            </a:r>
            <a:endParaRPr b="1" sz="1800">
              <a:solidFill>
                <a:schemeClr val="dk1"/>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8"/>
          <p:cNvSpPr txBox="1"/>
          <p:nvPr>
            <p:ph idx="1" type="body"/>
          </p:nvPr>
        </p:nvSpPr>
        <p:spPr>
          <a:xfrm>
            <a:off x="1345750" y="1007550"/>
            <a:ext cx="6481200" cy="2928600"/>
          </a:xfrm>
          <a:prstGeom prst="rect">
            <a:avLst/>
          </a:prstGeom>
        </p:spPr>
        <p:txBody>
          <a:bodyPr anchorCtr="0" anchor="ctr" bIns="91425" lIns="91425" spcFirstLastPara="1" rIns="91425" wrap="square" tIns="91425">
            <a:normAutofit lnSpcReduction="10000"/>
          </a:bodyPr>
          <a:lstStyle/>
          <a:p>
            <a:pPr indent="0" lvl="0" marL="0" rtl="0" algn="ctr">
              <a:spcBef>
                <a:spcPts val="0"/>
              </a:spcBef>
              <a:spcAft>
                <a:spcPts val="0"/>
              </a:spcAft>
              <a:buNone/>
            </a:pPr>
            <a:r>
              <a:rPr lang="en" sz="4100">
                <a:solidFill>
                  <a:schemeClr val="dk1"/>
                </a:solidFill>
                <a:latin typeface="Open Sans"/>
                <a:ea typeface="Open Sans"/>
                <a:cs typeface="Open Sans"/>
                <a:sym typeface="Open Sans"/>
              </a:rPr>
              <a:t>There are some things that are always impermissible</a:t>
            </a:r>
            <a:endParaRPr sz="4100">
              <a:solidFill>
                <a:schemeClr val="dk1"/>
              </a:solidFill>
              <a:latin typeface="Open Sans"/>
              <a:ea typeface="Open Sans"/>
              <a:cs typeface="Open Sans"/>
              <a:sym typeface="Open Sans"/>
            </a:endParaRPr>
          </a:p>
          <a:p>
            <a:pPr indent="0" lvl="0" marL="0" rtl="0" algn="ctr">
              <a:spcBef>
                <a:spcPts val="1200"/>
              </a:spcBef>
              <a:spcAft>
                <a:spcPts val="1200"/>
              </a:spcAft>
              <a:buNone/>
            </a:pPr>
            <a:r>
              <a:rPr lang="en" sz="4100">
                <a:solidFill>
                  <a:schemeClr val="dk1"/>
                </a:solidFill>
                <a:latin typeface="Open Sans"/>
                <a:ea typeface="Open Sans"/>
                <a:cs typeface="Open Sans"/>
                <a:sym typeface="Open Sans"/>
              </a:rPr>
              <a:t>—No matter what.</a:t>
            </a:r>
            <a:endParaRPr sz="4100">
              <a:solidFill>
                <a:schemeClr val="dk1"/>
              </a:solidFill>
              <a:latin typeface="Open Sans"/>
              <a:ea typeface="Open Sans"/>
              <a:cs typeface="Open Sans"/>
              <a:sym typeface="Open Sans"/>
            </a:endParaRPr>
          </a:p>
        </p:txBody>
      </p:sp>
      <p:sp>
        <p:nvSpPr>
          <p:cNvPr id="110" name="Google Shape;110;p18"/>
          <p:cNvSpPr/>
          <p:nvPr/>
        </p:nvSpPr>
        <p:spPr>
          <a:xfrm rot="-2700000">
            <a:off x="-136290" y="-187115"/>
            <a:ext cx="1193031" cy="1325401"/>
          </a:xfrm>
          <a:prstGeom prst="upArrow">
            <a:avLst>
              <a:gd fmla="val 50000" name="adj1"/>
              <a:gd fmla="val 50000" name="adj2"/>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11" name="Google Shape;111;p18"/>
          <p:cNvSpPr/>
          <p:nvPr/>
        </p:nvSpPr>
        <p:spPr>
          <a:xfrm rot="8100000">
            <a:off x="8055732" y="4004357"/>
            <a:ext cx="1193031" cy="1325401"/>
          </a:xfrm>
          <a:prstGeom prst="upArrow">
            <a:avLst>
              <a:gd fmla="val 50000" name="adj1"/>
              <a:gd fmla="val 50000"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12" name="Google Shape;112;p18"/>
          <p:cNvSpPr/>
          <p:nvPr/>
        </p:nvSpPr>
        <p:spPr>
          <a:xfrm rot="-8100000">
            <a:off x="-136293" y="4004357"/>
            <a:ext cx="1193031" cy="1325401"/>
          </a:xfrm>
          <a:prstGeom prst="upArrow">
            <a:avLst>
              <a:gd fmla="val 50000" name="adj1"/>
              <a:gd fmla="val 50000" name="adj2"/>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13" name="Google Shape;113;p18"/>
          <p:cNvSpPr/>
          <p:nvPr/>
        </p:nvSpPr>
        <p:spPr>
          <a:xfrm rot="2700000">
            <a:off x="8055732" y="-187118"/>
            <a:ext cx="1193031" cy="1325401"/>
          </a:xfrm>
          <a:prstGeom prst="upArrow">
            <a:avLst>
              <a:gd fmla="val 50000" name="adj1"/>
              <a:gd fmla="val 50000" name="adj2"/>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14" name="Google Shape;114;p18"/>
          <p:cNvSpPr txBox="1"/>
          <p:nvPr/>
        </p:nvSpPr>
        <p:spPr>
          <a:xfrm rot="2700000">
            <a:off x="155282" y="445049"/>
            <a:ext cx="993626"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Agree</a:t>
            </a:r>
            <a:endParaRPr b="1" sz="1800">
              <a:solidFill>
                <a:schemeClr val="dk1"/>
              </a:solidFill>
              <a:latin typeface="Open Sans"/>
              <a:ea typeface="Open Sans"/>
              <a:cs typeface="Open Sans"/>
              <a:sym typeface="Open Sans"/>
            </a:endParaRPr>
          </a:p>
        </p:txBody>
      </p:sp>
      <p:sp>
        <p:nvSpPr>
          <p:cNvPr id="115" name="Google Shape;115;p18"/>
          <p:cNvSpPr txBox="1"/>
          <p:nvPr/>
        </p:nvSpPr>
        <p:spPr>
          <a:xfrm rot="-2700000">
            <a:off x="8078232" y="2611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Agree</a:t>
            </a:r>
            <a:endParaRPr b="1">
              <a:solidFill>
                <a:schemeClr val="dk1"/>
              </a:solidFill>
              <a:latin typeface="Open Sans"/>
              <a:ea typeface="Open Sans"/>
              <a:cs typeface="Open Sans"/>
              <a:sym typeface="Open Sans"/>
            </a:endParaRPr>
          </a:p>
        </p:txBody>
      </p:sp>
      <p:sp>
        <p:nvSpPr>
          <p:cNvPr id="116" name="Google Shape;116;p18"/>
          <p:cNvSpPr txBox="1"/>
          <p:nvPr/>
        </p:nvSpPr>
        <p:spPr>
          <a:xfrm rot="2700000">
            <a:off x="8030657" y="42667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Disagree</a:t>
            </a:r>
            <a:endParaRPr b="1">
              <a:solidFill>
                <a:schemeClr val="dk1"/>
              </a:solidFill>
              <a:latin typeface="Open Sans"/>
              <a:ea typeface="Open Sans"/>
              <a:cs typeface="Open Sans"/>
              <a:sym typeface="Open Sans"/>
            </a:endParaRPr>
          </a:p>
        </p:txBody>
      </p:sp>
      <p:sp>
        <p:nvSpPr>
          <p:cNvPr id="117" name="Google Shape;117;p18"/>
          <p:cNvSpPr txBox="1"/>
          <p:nvPr/>
        </p:nvSpPr>
        <p:spPr>
          <a:xfrm rot="-2700000">
            <a:off x="-156459" y="4343750"/>
            <a:ext cx="1344069"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Disagree</a:t>
            </a:r>
            <a:endParaRPr b="1" sz="1800">
              <a:solidFill>
                <a:schemeClr val="dk1"/>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idx="1" type="body"/>
          </p:nvPr>
        </p:nvSpPr>
        <p:spPr>
          <a:xfrm>
            <a:off x="1345750" y="1007550"/>
            <a:ext cx="6481200" cy="29286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lang="en" sz="4500">
                <a:solidFill>
                  <a:schemeClr val="dk1"/>
                </a:solidFill>
                <a:latin typeface="Open Sans"/>
                <a:ea typeface="Open Sans"/>
                <a:cs typeface="Open Sans"/>
                <a:sym typeface="Open Sans"/>
              </a:rPr>
              <a:t>Challenging authority usually does more harm than good.</a:t>
            </a:r>
            <a:endParaRPr sz="4500">
              <a:solidFill>
                <a:schemeClr val="dk1"/>
              </a:solidFill>
              <a:latin typeface="Open Sans"/>
              <a:ea typeface="Open Sans"/>
              <a:cs typeface="Open Sans"/>
              <a:sym typeface="Open Sans"/>
            </a:endParaRPr>
          </a:p>
        </p:txBody>
      </p:sp>
      <p:sp>
        <p:nvSpPr>
          <p:cNvPr id="123" name="Google Shape;123;p19"/>
          <p:cNvSpPr/>
          <p:nvPr/>
        </p:nvSpPr>
        <p:spPr>
          <a:xfrm rot="-2700000">
            <a:off x="-136290" y="-187115"/>
            <a:ext cx="1193031" cy="1325401"/>
          </a:xfrm>
          <a:prstGeom prst="upArrow">
            <a:avLst>
              <a:gd fmla="val 50000" name="adj1"/>
              <a:gd fmla="val 50000" name="adj2"/>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24" name="Google Shape;124;p19"/>
          <p:cNvSpPr/>
          <p:nvPr/>
        </p:nvSpPr>
        <p:spPr>
          <a:xfrm rot="8100000">
            <a:off x="8055732" y="4004357"/>
            <a:ext cx="1193031" cy="1325401"/>
          </a:xfrm>
          <a:prstGeom prst="upArrow">
            <a:avLst>
              <a:gd fmla="val 50000" name="adj1"/>
              <a:gd fmla="val 50000"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25" name="Google Shape;125;p19"/>
          <p:cNvSpPr/>
          <p:nvPr/>
        </p:nvSpPr>
        <p:spPr>
          <a:xfrm rot="-8100000">
            <a:off x="-136293" y="4004357"/>
            <a:ext cx="1193031" cy="1325401"/>
          </a:xfrm>
          <a:prstGeom prst="upArrow">
            <a:avLst>
              <a:gd fmla="val 50000" name="adj1"/>
              <a:gd fmla="val 50000" name="adj2"/>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26" name="Google Shape;126;p19"/>
          <p:cNvSpPr/>
          <p:nvPr/>
        </p:nvSpPr>
        <p:spPr>
          <a:xfrm rot="2700000">
            <a:off x="8055732" y="-187118"/>
            <a:ext cx="1193031" cy="1325401"/>
          </a:xfrm>
          <a:prstGeom prst="upArrow">
            <a:avLst>
              <a:gd fmla="val 50000" name="adj1"/>
              <a:gd fmla="val 50000" name="adj2"/>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27" name="Google Shape;127;p19"/>
          <p:cNvSpPr txBox="1"/>
          <p:nvPr/>
        </p:nvSpPr>
        <p:spPr>
          <a:xfrm rot="2700000">
            <a:off x="155282" y="445049"/>
            <a:ext cx="993626"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Agree</a:t>
            </a:r>
            <a:endParaRPr b="1" sz="1800">
              <a:solidFill>
                <a:schemeClr val="dk1"/>
              </a:solidFill>
              <a:latin typeface="Open Sans"/>
              <a:ea typeface="Open Sans"/>
              <a:cs typeface="Open Sans"/>
              <a:sym typeface="Open Sans"/>
            </a:endParaRPr>
          </a:p>
        </p:txBody>
      </p:sp>
      <p:sp>
        <p:nvSpPr>
          <p:cNvPr id="128" name="Google Shape;128;p19"/>
          <p:cNvSpPr txBox="1"/>
          <p:nvPr/>
        </p:nvSpPr>
        <p:spPr>
          <a:xfrm rot="-2700000">
            <a:off x="8078232" y="2611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Agree</a:t>
            </a:r>
            <a:endParaRPr b="1">
              <a:solidFill>
                <a:schemeClr val="dk1"/>
              </a:solidFill>
              <a:latin typeface="Open Sans"/>
              <a:ea typeface="Open Sans"/>
              <a:cs typeface="Open Sans"/>
              <a:sym typeface="Open Sans"/>
            </a:endParaRPr>
          </a:p>
        </p:txBody>
      </p:sp>
      <p:sp>
        <p:nvSpPr>
          <p:cNvPr id="129" name="Google Shape;129;p19"/>
          <p:cNvSpPr txBox="1"/>
          <p:nvPr/>
        </p:nvSpPr>
        <p:spPr>
          <a:xfrm rot="2700000">
            <a:off x="8030657" y="42667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Disagree</a:t>
            </a:r>
            <a:endParaRPr b="1">
              <a:solidFill>
                <a:schemeClr val="dk1"/>
              </a:solidFill>
              <a:latin typeface="Open Sans"/>
              <a:ea typeface="Open Sans"/>
              <a:cs typeface="Open Sans"/>
              <a:sym typeface="Open Sans"/>
            </a:endParaRPr>
          </a:p>
        </p:txBody>
      </p:sp>
      <p:sp>
        <p:nvSpPr>
          <p:cNvPr id="130" name="Google Shape;130;p19"/>
          <p:cNvSpPr txBox="1"/>
          <p:nvPr/>
        </p:nvSpPr>
        <p:spPr>
          <a:xfrm rot="-2700000">
            <a:off x="-156459" y="4343750"/>
            <a:ext cx="1344069"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Disagree</a:t>
            </a:r>
            <a:endParaRPr b="1" sz="1800">
              <a:solidFill>
                <a:schemeClr val="dk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0"/>
          <p:cNvSpPr txBox="1"/>
          <p:nvPr>
            <p:ph idx="1" type="body"/>
          </p:nvPr>
        </p:nvSpPr>
        <p:spPr>
          <a:xfrm>
            <a:off x="1345750" y="1007550"/>
            <a:ext cx="6481200" cy="29286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lang="en" sz="4500">
                <a:solidFill>
                  <a:schemeClr val="dk1"/>
                </a:solidFill>
                <a:latin typeface="Open Sans"/>
                <a:ea typeface="Open Sans"/>
                <a:cs typeface="Open Sans"/>
                <a:sym typeface="Open Sans"/>
              </a:rPr>
              <a:t>People should be punished for having harmful ideas.</a:t>
            </a:r>
            <a:endParaRPr sz="4500">
              <a:solidFill>
                <a:schemeClr val="dk1"/>
              </a:solidFill>
              <a:latin typeface="Open Sans"/>
              <a:ea typeface="Open Sans"/>
              <a:cs typeface="Open Sans"/>
              <a:sym typeface="Open Sans"/>
            </a:endParaRPr>
          </a:p>
        </p:txBody>
      </p:sp>
      <p:sp>
        <p:nvSpPr>
          <p:cNvPr id="136" name="Google Shape;136;p20"/>
          <p:cNvSpPr/>
          <p:nvPr/>
        </p:nvSpPr>
        <p:spPr>
          <a:xfrm rot="-2700000">
            <a:off x="-136290" y="-187115"/>
            <a:ext cx="1193031" cy="1325401"/>
          </a:xfrm>
          <a:prstGeom prst="upArrow">
            <a:avLst>
              <a:gd fmla="val 50000" name="adj1"/>
              <a:gd fmla="val 50000" name="adj2"/>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37" name="Google Shape;137;p20"/>
          <p:cNvSpPr/>
          <p:nvPr/>
        </p:nvSpPr>
        <p:spPr>
          <a:xfrm rot="8100000">
            <a:off x="8055732" y="4004357"/>
            <a:ext cx="1193031" cy="1325401"/>
          </a:xfrm>
          <a:prstGeom prst="upArrow">
            <a:avLst>
              <a:gd fmla="val 50000" name="adj1"/>
              <a:gd fmla="val 50000"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38" name="Google Shape;138;p20"/>
          <p:cNvSpPr/>
          <p:nvPr/>
        </p:nvSpPr>
        <p:spPr>
          <a:xfrm rot="-8100000">
            <a:off x="-136293" y="4004357"/>
            <a:ext cx="1193031" cy="1325401"/>
          </a:xfrm>
          <a:prstGeom prst="upArrow">
            <a:avLst>
              <a:gd fmla="val 50000" name="adj1"/>
              <a:gd fmla="val 50000" name="adj2"/>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39" name="Google Shape;139;p20"/>
          <p:cNvSpPr/>
          <p:nvPr/>
        </p:nvSpPr>
        <p:spPr>
          <a:xfrm rot="2700000">
            <a:off x="8055732" y="-187118"/>
            <a:ext cx="1193031" cy="1325401"/>
          </a:xfrm>
          <a:prstGeom prst="upArrow">
            <a:avLst>
              <a:gd fmla="val 50000" name="adj1"/>
              <a:gd fmla="val 50000" name="adj2"/>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40" name="Google Shape;140;p20"/>
          <p:cNvSpPr txBox="1"/>
          <p:nvPr/>
        </p:nvSpPr>
        <p:spPr>
          <a:xfrm rot="2700000">
            <a:off x="155282" y="445049"/>
            <a:ext cx="993626"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Agree</a:t>
            </a:r>
            <a:endParaRPr b="1" sz="1800">
              <a:solidFill>
                <a:schemeClr val="dk1"/>
              </a:solidFill>
              <a:latin typeface="Open Sans"/>
              <a:ea typeface="Open Sans"/>
              <a:cs typeface="Open Sans"/>
              <a:sym typeface="Open Sans"/>
            </a:endParaRPr>
          </a:p>
        </p:txBody>
      </p:sp>
      <p:sp>
        <p:nvSpPr>
          <p:cNvPr id="141" name="Google Shape;141;p20"/>
          <p:cNvSpPr txBox="1"/>
          <p:nvPr/>
        </p:nvSpPr>
        <p:spPr>
          <a:xfrm rot="-2700000">
            <a:off x="8078232" y="2611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Agree</a:t>
            </a:r>
            <a:endParaRPr b="1">
              <a:solidFill>
                <a:schemeClr val="dk1"/>
              </a:solidFill>
              <a:latin typeface="Open Sans"/>
              <a:ea typeface="Open Sans"/>
              <a:cs typeface="Open Sans"/>
              <a:sym typeface="Open Sans"/>
            </a:endParaRPr>
          </a:p>
        </p:txBody>
      </p:sp>
      <p:sp>
        <p:nvSpPr>
          <p:cNvPr id="142" name="Google Shape;142;p20"/>
          <p:cNvSpPr txBox="1"/>
          <p:nvPr/>
        </p:nvSpPr>
        <p:spPr>
          <a:xfrm rot="2700000">
            <a:off x="8030657" y="42667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Disagree</a:t>
            </a:r>
            <a:endParaRPr b="1">
              <a:solidFill>
                <a:schemeClr val="dk1"/>
              </a:solidFill>
              <a:latin typeface="Open Sans"/>
              <a:ea typeface="Open Sans"/>
              <a:cs typeface="Open Sans"/>
              <a:sym typeface="Open Sans"/>
            </a:endParaRPr>
          </a:p>
        </p:txBody>
      </p:sp>
      <p:sp>
        <p:nvSpPr>
          <p:cNvPr id="143" name="Google Shape;143;p20"/>
          <p:cNvSpPr txBox="1"/>
          <p:nvPr/>
        </p:nvSpPr>
        <p:spPr>
          <a:xfrm rot="-2700000">
            <a:off x="-156459" y="4343750"/>
            <a:ext cx="1344069"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Disagree</a:t>
            </a:r>
            <a:endParaRPr b="1" sz="1800">
              <a:solidFill>
                <a:schemeClr val="dk1"/>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ph idx="1" type="body"/>
          </p:nvPr>
        </p:nvSpPr>
        <p:spPr>
          <a:xfrm>
            <a:off x="1345750" y="1007550"/>
            <a:ext cx="6481200" cy="29286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lang="en" sz="4500">
                <a:solidFill>
                  <a:schemeClr val="dk1"/>
                </a:solidFill>
                <a:latin typeface="Open Sans"/>
                <a:ea typeface="Open Sans"/>
                <a:cs typeface="Open Sans"/>
                <a:sym typeface="Open Sans"/>
              </a:rPr>
              <a:t>It’s dangerous to question widely accepted ideas.</a:t>
            </a:r>
            <a:endParaRPr sz="4500">
              <a:solidFill>
                <a:schemeClr val="dk1"/>
              </a:solidFill>
              <a:latin typeface="Open Sans"/>
              <a:ea typeface="Open Sans"/>
              <a:cs typeface="Open Sans"/>
              <a:sym typeface="Open Sans"/>
            </a:endParaRPr>
          </a:p>
        </p:txBody>
      </p:sp>
      <p:sp>
        <p:nvSpPr>
          <p:cNvPr id="149" name="Google Shape;149;p21"/>
          <p:cNvSpPr/>
          <p:nvPr/>
        </p:nvSpPr>
        <p:spPr>
          <a:xfrm rot="-2700000">
            <a:off x="-136290" y="-187115"/>
            <a:ext cx="1193031" cy="1325401"/>
          </a:xfrm>
          <a:prstGeom prst="upArrow">
            <a:avLst>
              <a:gd fmla="val 50000" name="adj1"/>
              <a:gd fmla="val 50000" name="adj2"/>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50" name="Google Shape;150;p21"/>
          <p:cNvSpPr/>
          <p:nvPr/>
        </p:nvSpPr>
        <p:spPr>
          <a:xfrm rot="8100000">
            <a:off x="8055732" y="4004357"/>
            <a:ext cx="1193031" cy="1325401"/>
          </a:xfrm>
          <a:prstGeom prst="upArrow">
            <a:avLst>
              <a:gd fmla="val 50000" name="adj1"/>
              <a:gd fmla="val 50000"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51" name="Google Shape;151;p21"/>
          <p:cNvSpPr/>
          <p:nvPr/>
        </p:nvSpPr>
        <p:spPr>
          <a:xfrm rot="-8100000">
            <a:off x="-136293" y="4004357"/>
            <a:ext cx="1193031" cy="1325401"/>
          </a:xfrm>
          <a:prstGeom prst="upArrow">
            <a:avLst>
              <a:gd fmla="val 50000" name="adj1"/>
              <a:gd fmla="val 50000" name="adj2"/>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52" name="Google Shape;152;p21"/>
          <p:cNvSpPr/>
          <p:nvPr/>
        </p:nvSpPr>
        <p:spPr>
          <a:xfrm rot="2700000">
            <a:off x="8055732" y="-187118"/>
            <a:ext cx="1193031" cy="1325401"/>
          </a:xfrm>
          <a:prstGeom prst="upArrow">
            <a:avLst>
              <a:gd fmla="val 50000" name="adj1"/>
              <a:gd fmla="val 50000" name="adj2"/>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53" name="Google Shape;153;p21"/>
          <p:cNvSpPr txBox="1"/>
          <p:nvPr/>
        </p:nvSpPr>
        <p:spPr>
          <a:xfrm rot="2700000">
            <a:off x="155282" y="445049"/>
            <a:ext cx="993626"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Agree</a:t>
            </a:r>
            <a:endParaRPr b="1" sz="1800">
              <a:solidFill>
                <a:schemeClr val="dk1"/>
              </a:solidFill>
              <a:latin typeface="Open Sans"/>
              <a:ea typeface="Open Sans"/>
              <a:cs typeface="Open Sans"/>
              <a:sym typeface="Open Sans"/>
            </a:endParaRPr>
          </a:p>
        </p:txBody>
      </p:sp>
      <p:sp>
        <p:nvSpPr>
          <p:cNvPr id="154" name="Google Shape;154;p21"/>
          <p:cNvSpPr txBox="1"/>
          <p:nvPr/>
        </p:nvSpPr>
        <p:spPr>
          <a:xfrm rot="-2700000">
            <a:off x="8078232" y="2611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Agree</a:t>
            </a:r>
            <a:endParaRPr b="1">
              <a:solidFill>
                <a:schemeClr val="dk1"/>
              </a:solidFill>
              <a:latin typeface="Open Sans"/>
              <a:ea typeface="Open Sans"/>
              <a:cs typeface="Open Sans"/>
              <a:sym typeface="Open Sans"/>
            </a:endParaRPr>
          </a:p>
        </p:txBody>
      </p:sp>
      <p:sp>
        <p:nvSpPr>
          <p:cNvPr id="155" name="Google Shape;155;p21"/>
          <p:cNvSpPr txBox="1"/>
          <p:nvPr/>
        </p:nvSpPr>
        <p:spPr>
          <a:xfrm rot="2700000">
            <a:off x="8030657" y="4266745"/>
            <a:ext cx="993626" cy="61560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Open Sans"/>
                <a:ea typeface="Open Sans"/>
                <a:cs typeface="Open Sans"/>
                <a:sym typeface="Open Sans"/>
              </a:rPr>
              <a:t>Strongly Disagree</a:t>
            </a:r>
            <a:endParaRPr b="1">
              <a:solidFill>
                <a:schemeClr val="dk1"/>
              </a:solidFill>
              <a:latin typeface="Open Sans"/>
              <a:ea typeface="Open Sans"/>
              <a:cs typeface="Open Sans"/>
              <a:sym typeface="Open Sans"/>
            </a:endParaRPr>
          </a:p>
        </p:txBody>
      </p:sp>
      <p:sp>
        <p:nvSpPr>
          <p:cNvPr id="156" name="Google Shape;156;p21"/>
          <p:cNvSpPr txBox="1"/>
          <p:nvPr/>
        </p:nvSpPr>
        <p:spPr>
          <a:xfrm rot="-2700000">
            <a:off x="-156459" y="4343750"/>
            <a:ext cx="1344069" cy="4615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Disagree</a:t>
            </a:r>
            <a:endParaRPr b="1" sz="1800">
              <a:solidFill>
                <a:schemeClr val="dk1"/>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