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Open Sans"/>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OpenSans-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OpenSans-italic.fntdata"/><Relationship Id="rId14" Type="http://schemas.openxmlformats.org/officeDocument/2006/relationships/font" Target="fonts/OpenSans-bold.fntdata"/><Relationship Id="rId16"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83466ae9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83466ae9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85a783a21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85a783a21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85a783a21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85a783a21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85a783a21a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85a783a21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85a783a21a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85a783a21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85a783a21a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85a783a21a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Font typeface="Open Sans"/>
              <a:buNone/>
              <a:defRPr b="1" sz="5200">
                <a:latin typeface="Open Sans"/>
                <a:ea typeface="Open Sans"/>
                <a:cs typeface="Open Sans"/>
                <a:sym typeface="Open Sans"/>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www.youtube.com/watch?v=TY36D6qc0dw" TargetMode="Externa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www.youtube.com/watch?v=tuVa27WISyo" TargetMode="Externa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
                <a:latin typeface="Open Sans"/>
                <a:ea typeface="Open Sans"/>
                <a:cs typeface="Open Sans"/>
                <a:sym typeface="Open Sans"/>
              </a:rPr>
              <a:t>Breaking The Code:</a:t>
            </a:r>
            <a:br>
              <a:rPr b="1" lang="en">
                <a:latin typeface="Open Sans"/>
                <a:ea typeface="Open Sans"/>
                <a:cs typeface="Open Sans"/>
                <a:sym typeface="Open Sans"/>
              </a:rPr>
            </a:br>
            <a:r>
              <a:rPr b="1" lang="en" sz="3800">
                <a:latin typeface="Open Sans"/>
                <a:ea typeface="Open Sans"/>
                <a:cs typeface="Open Sans"/>
                <a:sym typeface="Open Sans"/>
              </a:rPr>
              <a:t>Professional Ethics</a:t>
            </a:r>
            <a:endParaRPr b="1" sz="3800">
              <a:latin typeface="Open Sans"/>
              <a:ea typeface="Open Sans"/>
              <a:cs typeface="Open Sans"/>
              <a:sym typeface="Open Sans"/>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113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620">
                <a:latin typeface="Open Sans"/>
                <a:ea typeface="Open Sans"/>
                <a:cs typeface="Open Sans"/>
                <a:sym typeface="Open Sans"/>
              </a:rPr>
              <a:t>Professional Ethics</a:t>
            </a:r>
            <a:endParaRPr b="1" sz="3620">
              <a:latin typeface="Open Sans"/>
              <a:ea typeface="Open Sans"/>
              <a:cs typeface="Open Sans"/>
              <a:sym typeface="Open Sans"/>
            </a:endParaRPr>
          </a:p>
        </p:txBody>
      </p:sp>
      <p:sp>
        <p:nvSpPr>
          <p:cNvPr id="61" name="Google Shape;61;p14"/>
          <p:cNvSpPr txBox="1"/>
          <p:nvPr>
            <p:ph idx="1" type="body"/>
          </p:nvPr>
        </p:nvSpPr>
        <p:spPr>
          <a:xfrm>
            <a:off x="311700" y="769350"/>
            <a:ext cx="4260300" cy="4053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900">
                <a:solidFill>
                  <a:schemeClr val="dk1"/>
                </a:solidFill>
                <a:latin typeface="Open Sans"/>
                <a:ea typeface="Open Sans"/>
                <a:cs typeface="Open Sans"/>
                <a:sym typeface="Open Sans"/>
              </a:rPr>
              <a:t>Professional</a:t>
            </a:r>
            <a:r>
              <a:rPr lang="en" sz="1900">
                <a:solidFill>
                  <a:schemeClr val="dk1"/>
                </a:solidFill>
                <a:latin typeface="Open Sans"/>
                <a:ea typeface="Open Sans"/>
                <a:cs typeface="Open Sans"/>
                <a:sym typeface="Open Sans"/>
              </a:rPr>
              <a:t> Ethics are the moral principles and values that guide professionals in in the work that they do. Often, each profession will have a formalized “Code of Ethics” which will highlight key values and principles that every member of that profession should practice.</a:t>
            </a:r>
            <a:endParaRPr sz="1900">
              <a:solidFill>
                <a:schemeClr val="dk1"/>
              </a:solidFill>
              <a:latin typeface="Open Sans"/>
              <a:ea typeface="Open Sans"/>
              <a:cs typeface="Open Sans"/>
              <a:sym typeface="Open Sans"/>
            </a:endParaRPr>
          </a:p>
        </p:txBody>
      </p:sp>
      <p:sp>
        <p:nvSpPr>
          <p:cNvPr id="62" name="Google Shape;62;p14"/>
          <p:cNvSpPr txBox="1"/>
          <p:nvPr>
            <p:ph idx="1" type="body"/>
          </p:nvPr>
        </p:nvSpPr>
        <p:spPr>
          <a:xfrm>
            <a:off x="4727950" y="769350"/>
            <a:ext cx="4260300" cy="4053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 sz="1900">
                <a:solidFill>
                  <a:schemeClr val="dk1"/>
                </a:solidFill>
                <a:latin typeface="Open Sans"/>
                <a:ea typeface="Open Sans"/>
                <a:cs typeface="Open Sans"/>
                <a:sym typeface="Open Sans"/>
              </a:rPr>
              <a:t>What principles and values do you think the following professionals should follow?</a:t>
            </a:r>
            <a:endParaRPr i="1" sz="1900">
              <a:solidFill>
                <a:schemeClr val="dk1"/>
              </a:solidFill>
              <a:latin typeface="Open Sans"/>
              <a:ea typeface="Open Sans"/>
              <a:cs typeface="Open Sans"/>
              <a:sym typeface="Open Sans"/>
            </a:endParaRPr>
          </a:p>
          <a:p>
            <a:pPr indent="-349250" lvl="0" marL="457200" rtl="0" algn="l">
              <a:spcBef>
                <a:spcPts val="120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Doctors</a:t>
            </a:r>
            <a:endParaRPr sz="1900">
              <a:solidFill>
                <a:schemeClr val="dk1"/>
              </a:solidFill>
              <a:latin typeface="Open Sans"/>
              <a:ea typeface="Open Sans"/>
              <a:cs typeface="Open Sans"/>
              <a:sym typeface="Open Sans"/>
            </a:endParaRPr>
          </a:p>
          <a:p>
            <a:pPr indent="-349250" lvl="0" marL="457200" rtl="0" algn="l">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Nurses</a:t>
            </a:r>
            <a:endParaRPr sz="1900">
              <a:solidFill>
                <a:schemeClr val="dk1"/>
              </a:solidFill>
              <a:latin typeface="Open Sans"/>
              <a:ea typeface="Open Sans"/>
              <a:cs typeface="Open Sans"/>
              <a:sym typeface="Open Sans"/>
            </a:endParaRPr>
          </a:p>
          <a:p>
            <a:pPr indent="-349250" lvl="0" marL="457200" rtl="0" algn="l">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Lawyers</a:t>
            </a:r>
            <a:endParaRPr sz="1900">
              <a:solidFill>
                <a:schemeClr val="dk1"/>
              </a:solidFill>
              <a:latin typeface="Open Sans"/>
              <a:ea typeface="Open Sans"/>
              <a:cs typeface="Open Sans"/>
              <a:sym typeface="Open Sans"/>
            </a:endParaRPr>
          </a:p>
          <a:p>
            <a:pPr indent="-349250" lvl="0" marL="457200" rtl="0" algn="l">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Teachers</a:t>
            </a:r>
            <a:endParaRPr sz="1900">
              <a:solidFill>
                <a:schemeClr val="dk1"/>
              </a:solidFill>
              <a:latin typeface="Open Sans"/>
              <a:ea typeface="Open Sans"/>
              <a:cs typeface="Open Sans"/>
              <a:sym typeface="Open Sans"/>
            </a:endParaRPr>
          </a:p>
          <a:p>
            <a:pPr indent="-349250" lvl="0" marL="457200" rtl="0" algn="l">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Journalists</a:t>
            </a:r>
            <a:endParaRPr sz="1900">
              <a:solidFill>
                <a:schemeClr val="dk1"/>
              </a:solidFill>
              <a:latin typeface="Open Sans"/>
              <a:ea typeface="Open Sans"/>
              <a:cs typeface="Open Sans"/>
              <a:sym typeface="Open Sans"/>
            </a:endParaRPr>
          </a:p>
          <a:p>
            <a:pPr indent="-349250" lvl="0" marL="457200" rtl="0" algn="l">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Business professionals</a:t>
            </a:r>
            <a:endParaRPr sz="1900">
              <a:solidFill>
                <a:schemeClr val="dk1"/>
              </a:solidFill>
              <a:latin typeface="Open Sans"/>
              <a:ea typeface="Open Sans"/>
              <a:cs typeface="Open Sans"/>
              <a:sym typeface="Open Sans"/>
            </a:endParaRPr>
          </a:p>
          <a:p>
            <a:pPr indent="-349250" lvl="0" marL="457200" rtl="0" algn="l">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Engineers</a:t>
            </a:r>
            <a:endParaRPr sz="1900">
              <a:solidFill>
                <a:schemeClr val="dk1"/>
              </a:solidFill>
              <a:latin typeface="Open Sans"/>
              <a:ea typeface="Open Sans"/>
              <a:cs typeface="Open Sans"/>
              <a:sym typeface="Open Sans"/>
            </a:endParaRPr>
          </a:p>
          <a:p>
            <a:pPr indent="-349250" lvl="0" marL="457200" rtl="0" algn="l">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Psychologists</a:t>
            </a:r>
            <a:endParaRPr sz="1900">
              <a:solidFill>
                <a:schemeClr val="dk1"/>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113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620">
                <a:latin typeface="Open Sans"/>
                <a:ea typeface="Open Sans"/>
                <a:cs typeface="Open Sans"/>
                <a:sym typeface="Open Sans"/>
              </a:rPr>
              <a:t>Consider Doctors…</a:t>
            </a:r>
            <a:endParaRPr b="1" sz="3620">
              <a:latin typeface="Open Sans"/>
              <a:ea typeface="Open Sans"/>
              <a:cs typeface="Open Sans"/>
              <a:sym typeface="Open Sans"/>
            </a:endParaRPr>
          </a:p>
        </p:txBody>
      </p:sp>
      <p:sp>
        <p:nvSpPr>
          <p:cNvPr id="68" name="Google Shape;68;p15"/>
          <p:cNvSpPr txBox="1"/>
          <p:nvPr>
            <p:ph idx="1" type="body"/>
          </p:nvPr>
        </p:nvSpPr>
        <p:spPr>
          <a:xfrm>
            <a:off x="311700" y="769350"/>
            <a:ext cx="4260300" cy="40533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sz="1900">
                <a:solidFill>
                  <a:schemeClr val="dk1"/>
                </a:solidFill>
                <a:latin typeface="Open Sans"/>
                <a:ea typeface="Open Sans"/>
                <a:cs typeface="Open Sans"/>
                <a:sym typeface="Open Sans"/>
              </a:rPr>
              <a:t>Doctor’s all pledge to follow the Hippocratic Oath, which covers some of the following values and principles:</a:t>
            </a:r>
            <a:endParaRPr sz="1900">
              <a:solidFill>
                <a:schemeClr val="dk1"/>
              </a:solidFill>
              <a:latin typeface="Open Sans"/>
              <a:ea typeface="Open Sans"/>
              <a:cs typeface="Open Sans"/>
              <a:sym typeface="Open Sans"/>
            </a:endParaRPr>
          </a:p>
          <a:p>
            <a:pPr indent="-190303" lvl="0" marL="457200" rtl="0" algn="l">
              <a:spcBef>
                <a:spcPts val="1200"/>
              </a:spcBef>
              <a:spcAft>
                <a:spcPts val="0"/>
              </a:spcAft>
              <a:buClr>
                <a:schemeClr val="dk1"/>
              </a:buClr>
              <a:buSzPct val="100000"/>
              <a:buAutoNum type="arabicPeriod"/>
            </a:pPr>
            <a:r>
              <a:rPr b="1" lang="en" sz="1408">
                <a:solidFill>
                  <a:schemeClr val="dk1"/>
                </a:solidFill>
                <a:latin typeface="Open Sans"/>
                <a:ea typeface="Open Sans"/>
                <a:cs typeface="Open Sans"/>
                <a:sym typeface="Open Sans"/>
              </a:rPr>
              <a:t>Beneficence</a:t>
            </a:r>
            <a:r>
              <a:rPr lang="en" sz="1408">
                <a:solidFill>
                  <a:schemeClr val="dk1"/>
                </a:solidFill>
                <a:latin typeface="Open Sans"/>
                <a:ea typeface="Open Sans"/>
                <a:cs typeface="Open Sans"/>
                <a:sym typeface="Open Sans"/>
              </a:rPr>
              <a:t> – Act in the best interest of the patient; promote health and well-being.</a:t>
            </a:r>
            <a:br>
              <a:rPr lang="en" sz="1408">
                <a:solidFill>
                  <a:schemeClr val="dk1"/>
                </a:solidFill>
                <a:latin typeface="Open Sans"/>
                <a:ea typeface="Open Sans"/>
                <a:cs typeface="Open Sans"/>
                <a:sym typeface="Open Sans"/>
              </a:rPr>
            </a:br>
            <a:endParaRPr sz="1408">
              <a:solidFill>
                <a:schemeClr val="dk1"/>
              </a:solidFill>
              <a:latin typeface="Open Sans"/>
              <a:ea typeface="Open Sans"/>
              <a:cs typeface="Open Sans"/>
              <a:sym typeface="Open Sans"/>
            </a:endParaRPr>
          </a:p>
          <a:p>
            <a:pPr indent="-190303" lvl="0" marL="457200" rtl="0" algn="l">
              <a:spcBef>
                <a:spcPts val="0"/>
              </a:spcBef>
              <a:spcAft>
                <a:spcPts val="0"/>
              </a:spcAft>
              <a:buClr>
                <a:schemeClr val="dk1"/>
              </a:buClr>
              <a:buSzPct val="100000"/>
              <a:buAutoNum type="arabicPeriod"/>
            </a:pPr>
            <a:r>
              <a:rPr b="1" lang="en" sz="1408">
                <a:solidFill>
                  <a:schemeClr val="dk1"/>
                </a:solidFill>
                <a:latin typeface="Open Sans"/>
                <a:ea typeface="Open Sans"/>
                <a:cs typeface="Open Sans"/>
                <a:sym typeface="Open Sans"/>
              </a:rPr>
              <a:t>Nonmaleficence</a:t>
            </a:r>
            <a:r>
              <a:rPr lang="en" sz="1408">
                <a:solidFill>
                  <a:schemeClr val="dk1"/>
                </a:solidFill>
                <a:latin typeface="Open Sans"/>
                <a:ea typeface="Open Sans"/>
                <a:cs typeface="Open Sans"/>
                <a:sym typeface="Open Sans"/>
              </a:rPr>
              <a:t> – “Do no harm.” Avoid causing unnecessary pain, injury, or risk.</a:t>
            </a:r>
            <a:br>
              <a:rPr lang="en" sz="1408">
                <a:solidFill>
                  <a:schemeClr val="dk1"/>
                </a:solidFill>
                <a:latin typeface="Open Sans"/>
                <a:ea typeface="Open Sans"/>
                <a:cs typeface="Open Sans"/>
                <a:sym typeface="Open Sans"/>
              </a:rPr>
            </a:br>
            <a:endParaRPr sz="1408">
              <a:solidFill>
                <a:schemeClr val="dk1"/>
              </a:solidFill>
              <a:latin typeface="Open Sans"/>
              <a:ea typeface="Open Sans"/>
              <a:cs typeface="Open Sans"/>
              <a:sym typeface="Open Sans"/>
            </a:endParaRPr>
          </a:p>
          <a:p>
            <a:pPr indent="-190303" lvl="0" marL="457200" rtl="0" algn="l">
              <a:spcBef>
                <a:spcPts val="0"/>
              </a:spcBef>
              <a:spcAft>
                <a:spcPts val="0"/>
              </a:spcAft>
              <a:buClr>
                <a:schemeClr val="dk1"/>
              </a:buClr>
              <a:buSzPct val="100000"/>
              <a:buAutoNum type="arabicPeriod"/>
            </a:pPr>
            <a:r>
              <a:rPr b="1" lang="en" sz="1408">
                <a:solidFill>
                  <a:schemeClr val="dk1"/>
                </a:solidFill>
                <a:latin typeface="Open Sans"/>
                <a:ea typeface="Open Sans"/>
                <a:cs typeface="Open Sans"/>
                <a:sym typeface="Open Sans"/>
              </a:rPr>
              <a:t>Autonomy</a:t>
            </a:r>
            <a:r>
              <a:rPr lang="en" sz="1408">
                <a:solidFill>
                  <a:schemeClr val="dk1"/>
                </a:solidFill>
                <a:latin typeface="Open Sans"/>
                <a:ea typeface="Open Sans"/>
                <a:cs typeface="Open Sans"/>
                <a:sym typeface="Open Sans"/>
              </a:rPr>
              <a:t> – Respect the patient’s right to make informed decisions about their own care.</a:t>
            </a:r>
            <a:br>
              <a:rPr lang="en" sz="1408">
                <a:solidFill>
                  <a:schemeClr val="dk1"/>
                </a:solidFill>
                <a:latin typeface="Open Sans"/>
                <a:ea typeface="Open Sans"/>
                <a:cs typeface="Open Sans"/>
                <a:sym typeface="Open Sans"/>
              </a:rPr>
            </a:br>
            <a:endParaRPr sz="1408">
              <a:solidFill>
                <a:schemeClr val="dk1"/>
              </a:solidFill>
              <a:latin typeface="Open Sans"/>
              <a:ea typeface="Open Sans"/>
              <a:cs typeface="Open Sans"/>
              <a:sym typeface="Open Sans"/>
            </a:endParaRPr>
          </a:p>
          <a:p>
            <a:pPr indent="-190303" lvl="0" marL="457200" rtl="0" algn="l">
              <a:spcBef>
                <a:spcPts val="0"/>
              </a:spcBef>
              <a:spcAft>
                <a:spcPts val="0"/>
              </a:spcAft>
              <a:buClr>
                <a:schemeClr val="dk1"/>
              </a:buClr>
              <a:buSzPct val="100000"/>
              <a:buAutoNum type="arabicPeriod"/>
            </a:pPr>
            <a:r>
              <a:rPr b="1" lang="en" sz="1408">
                <a:solidFill>
                  <a:schemeClr val="dk1"/>
                </a:solidFill>
                <a:latin typeface="Open Sans"/>
                <a:ea typeface="Open Sans"/>
                <a:cs typeface="Open Sans"/>
                <a:sym typeface="Open Sans"/>
              </a:rPr>
              <a:t>Confidentiality</a:t>
            </a:r>
            <a:r>
              <a:rPr lang="en" sz="1408">
                <a:solidFill>
                  <a:schemeClr val="dk1"/>
                </a:solidFill>
                <a:latin typeface="Open Sans"/>
                <a:ea typeface="Open Sans"/>
                <a:cs typeface="Open Sans"/>
                <a:sym typeface="Open Sans"/>
              </a:rPr>
              <a:t> – Protect patients’ private medical information unless disclosure is ethically or legally required.</a:t>
            </a:r>
            <a:br>
              <a:rPr lang="en" sz="1408">
                <a:solidFill>
                  <a:schemeClr val="dk1"/>
                </a:solidFill>
                <a:latin typeface="Open Sans"/>
                <a:ea typeface="Open Sans"/>
                <a:cs typeface="Open Sans"/>
                <a:sym typeface="Open Sans"/>
              </a:rPr>
            </a:br>
            <a:endParaRPr sz="1408">
              <a:solidFill>
                <a:schemeClr val="dk1"/>
              </a:solidFill>
              <a:latin typeface="Open Sans"/>
              <a:ea typeface="Open Sans"/>
              <a:cs typeface="Open Sans"/>
              <a:sym typeface="Open Sans"/>
            </a:endParaRPr>
          </a:p>
          <a:p>
            <a:pPr indent="-190303" lvl="0" marL="457200" rtl="0" algn="l">
              <a:spcBef>
                <a:spcPts val="0"/>
              </a:spcBef>
              <a:spcAft>
                <a:spcPts val="0"/>
              </a:spcAft>
              <a:buClr>
                <a:schemeClr val="dk1"/>
              </a:buClr>
              <a:buSzPct val="100000"/>
              <a:buAutoNum type="arabicPeriod"/>
            </a:pPr>
            <a:r>
              <a:rPr b="1" lang="en" sz="1408">
                <a:solidFill>
                  <a:schemeClr val="dk1"/>
                </a:solidFill>
                <a:latin typeface="Open Sans"/>
                <a:ea typeface="Open Sans"/>
                <a:cs typeface="Open Sans"/>
                <a:sym typeface="Open Sans"/>
              </a:rPr>
              <a:t>Justice</a:t>
            </a:r>
            <a:r>
              <a:rPr lang="en" sz="1408">
                <a:solidFill>
                  <a:schemeClr val="dk1"/>
                </a:solidFill>
                <a:latin typeface="Open Sans"/>
                <a:ea typeface="Open Sans"/>
                <a:cs typeface="Open Sans"/>
                <a:sym typeface="Open Sans"/>
              </a:rPr>
              <a:t> – Treat patients fairly, without discrimination; ensure equitable access to medical care.</a:t>
            </a:r>
            <a:endParaRPr sz="2208">
              <a:solidFill>
                <a:schemeClr val="dk1"/>
              </a:solidFill>
              <a:latin typeface="Open Sans"/>
              <a:ea typeface="Open Sans"/>
              <a:cs typeface="Open Sans"/>
              <a:sym typeface="Open Sans"/>
            </a:endParaRPr>
          </a:p>
        </p:txBody>
      </p:sp>
      <p:pic>
        <p:nvPicPr>
          <p:cNvPr id="69" name="Google Shape;69;p15"/>
          <p:cNvPicPr preferRelativeResize="0"/>
          <p:nvPr/>
        </p:nvPicPr>
        <p:blipFill>
          <a:blip r:embed="rId3">
            <a:alphaModFix/>
          </a:blip>
          <a:stretch>
            <a:fillRect/>
          </a:stretch>
        </p:blipFill>
        <p:spPr>
          <a:xfrm>
            <a:off x="5293600" y="865250"/>
            <a:ext cx="3171950" cy="3861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187500" y="113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920">
                <a:latin typeface="Open Sans"/>
                <a:ea typeface="Open Sans"/>
                <a:cs typeface="Open Sans"/>
                <a:sym typeface="Open Sans"/>
              </a:rPr>
              <a:t>Let’s Look at Someone Breaking the Code…</a:t>
            </a:r>
            <a:endParaRPr b="1" sz="2920">
              <a:latin typeface="Open Sans"/>
              <a:ea typeface="Open Sans"/>
              <a:cs typeface="Open Sans"/>
              <a:sym typeface="Open Sans"/>
            </a:endParaRPr>
          </a:p>
        </p:txBody>
      </p:sp>
      <p:sp>
        <p:nvSpPr>
          <p:cNvPr id="75" name="Google Shape;75;p16"/>
          <p:cNvSpPr txBox="1"/>
          <p:nvPr>
            <p:ph idx="1" type="body"/>
          </p:nvPr>
        </p:nvSpPr>
        <p:spPr>
          <a:xfrm>
            <a:off x="187500" y="769350"/>
            <a:ext cx="1840800" cy="4053300"/>
          </a:xfrm>
          <a:prstGeom prst="rect">
            <a:avLst/>
          </a:prstGeom>
          <a:ln>
            <a:noFill/>
          </a:ln>
        </p:spPr>
        <p:txBody>
          <a:bodyPr anchorCtr="0" anchor="t" bIns="91425" lIns="91425" spcFirstLastPara="1" rIns="91425" wrap="square" tIns="91425">
            <a:noAutofit/>
          </a:bodyPr>
          <a:lstStyle/>
          <a:p>
            <a:pPr indent="0" lvl="0" marL="0" rtl="0" algn="l">
              <a:spcBef>
                <a:spcPts val="0"/>
              </a:spcBef>
              <a:spcAft>
                <a:spcPts val="1200"/>
              </a:spcAft>
              <a:buNone/>
            </a:pPr>
            <a:r>
              <a:rPr i="1" lang="en">
                <a:solidFill>
                  <a:srgbClr val="FF0000"/>
                </a:solidFill>
              </a:rPr>
              <a:t>How might these business professionals be violating the “Business Code of Ethics”?</a:t>
            </a:r>
            <a:endParaRPr i="1">
              <a:solidFill>
                <a:srgbClr val="FF0000"/>
              </a:solidFill>
            </a:endParaRPr>
          </a:p>
        </p:txBody>
      </p:sp>
      <p:pic>
        <p:nvPicPr>
          <p:cNvPr descr="After meeting her soulmate for the first time, Eleanor makes a huge confession to Chidi.&#10;&#10;THE GOOD PLACE ON SOCIAL:&#10;Like The Good Place on Facebook: https://www.facebook.com/NBCTheGoodPlace/&#10;Follow The Good Place on Twitter: https://twitter.com/nbcthegoodplace&#10;Follow The Good Place on Instagram: https://www.instagram.com/nbcthegoodplace/&#10;&#10;NBC’s The Good Place follows Eleanor Shellstrop, Chidi Anagonye, Tahani Al-Jamil, and Jason Mendoza as they seek redemption in the afterlife, aided by Good Place Architect, Michael, and a human-esque repository for all of the knowledge in the universe, Janet.&#10;&#10;ABOUT THE GOOD PLACE&#10;From creator Michael Schur (“Brooklyn Nine-Nine,” “Parks and Recreation” and “Master of None”) comes a unique comedy about what makes a good person. The show follows Eleanor Shellstrop (Kristen Bell, “House of Lies,” “Veronica Mars”), an ordinary woman who enters the afterlife, and thanks to some kind of error, is sent to the Good Place instead of the Bad Place (which is definitely where she belongs). While hiding in plain sight from Good Place Architect Michael (Ted Danson - “Cheers,” “CSI” - in an Emmy Award-nominated performance), she’s determined to shed her old way of living and earn her spot.&#10;&#10;The Good Place&#10;https://www.youtube.com/NBCTheGoodPlace" id="76" name="Google Shape;76;p16" title="Eleanor makes a HUGE confession to her soulmate | The Good Place">
            <a:hlinkClick r:id="rId3"/>
          </p:cNvPr>
          <p:cNvPicPr preferRelativeResize="0"/>
          <p:nvPr/>
        </p:nvPicPr>
        <p:blipFill>
          <a:blip r:embed="rId4">
            <a:alphaModFix/>
          </a:blip>
          <a:stretch>
            <a:fillRect/>
          </a:stretch>
        </p:blipFill>
        <p:spPr>
          <a:xfrm>
            <a:off x="2137625" y="824050"/>
            <a:ext cx="6747050" cy="3795200"/>
          </a:xfrm>
          <a:prstGeom prst="rect">
            <a:avLst/>
          </a:prstGeom>
          <a:noFill/>
          <a:ln>
            <a:noFill/>
          </a:ln>
        </p:spPr>
      </p:pic>
      <p:sp>
        <p:nvSpPr>
          <p:cNvPr id="77" name="Google Shape;77;p16"/>
          <p:cNvSpPr txBox="1"/>
          <p:nvPr/>
        </p:nvSpPr>
        <p:spPr>
          <a:xfrm>
            <a:off x="3160200" y="4619250"/>
            <a:ext cx="5547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500">
                <a:solidFill>
                  <a:schemeClr val="dk1"/>
                </a:solidFill>
              </a:rPr>
              <a:t>Excerpted from the NBC Series The Good Place</a:t>
            </a:r>
            <a:endParaRPr i="1" sz="15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1000"/>
                                        <p:tgtEl>
                                          <p:spTgt spid="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213950" y="828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620">
                <a:latin typeface="Open Sans"/>
                <a:ea typeface="Open Sans"/>
                <a:cs typeface="Open Sans"/>
                <a:sym typeface="Open Sans"/>
              </a:rPr>
              <a:t>Another Example of Business Ethics: </a:t>
            </a:r>
            <a:endParaRPr b="1" sz="3620">
              <a:latin typeface="Open Sans"/>
              <a:ea typeface="Open Sans"/>
              <a:cs typeface="Open Sans"/>
              <a:sym typeface="Open Sans"/>
            </a:endParaRPr>
          </a:p>
        </p:txBody>
      </p:sp>
      <p:sp>
        <p:nvSpPr>
          <p:cNvPr id="83" name="Google Shape;83;p17"/>
          <p:cNvSpPr txBox="1"/>
          <p:nvPr>
            <p:ph idx="1" type="body"/>
          </p:nvPr>
        </p:nvSpPr>
        <p:spPr>
          <a:xfrm>
            <a:off x="311700" y="769350"/>
            <a:ext cx="8464200" cy="4053300"/>
          </a:xfrm>
          <a:prstGeom prst="rect">
            <a:avLst/>
          </a:prstGeom>
          <a:ln>
            <a:noFill/>
          </a:ln>
        </p:spPr>
        <p:txBody>
          <a:bodyPr anchorCtr="0" anchor="t" bIns="91425" lIns="91425" spcFirstLastPara="1" rIns="91425" wrap="square" tIns="91425">
            <a:normAutofit lnSpcReduction="10000"/>
          </a:bodyPr>
          <a:lstStyle/>
          <a:p>
            <a:pPr indent="0" lvl="0" marL="0" rtl="0" algn="l">
              <a:spcBef>
                <a:spcPts val="1200"/>
              </a:spcBef>
              <a:spcAft>
                <a:spcPts val="1200"/>
              </a:spcAft>
              <a:buNone/>
            </a:pPr>
            <a:r>
              <a:rPr lang="en" sz="2292">
                <a:solidFill>
                  <a:schemeClr val="dk1"/>
                </a:solidFill>
                <a:latin typeface="Open Sans"/>
                <a:ea typeface="Open Sans"/>
                <a:cs typeface="Open Sans"/>
                <a:sym typeface="Open Sans"/>
              </a:rPr>
              <a:t>Recently, Tye started working at Nex-Gen: A company who claims to be committed to clean energy. Tye joined Nex-Gen as a sales representative. He was excited to sell their solar </a:t>
            </a:r>
            <a:r>
              <a:rPr lang="en" sz="2292">
                <a:solidFill>
                  <a:schemeClr val="dk1"/>
                </a:solidFill>
                <a:latin typeface="Open Sans"/>
                <a:ea typeface="Open Sans"/>
                <a:cs typeface="Open Sans"/>
                <a:sym typeface="Open Sans"/>
              </a:rPr>
              <a:t>panels</a:t>
            </a:r>
            <a:r>
              <a:rPr lang="en" sz="2292">
                <a:solidFill>
                  <a:schemeClr val="dk1"/>
                </a:solidFill>
                <a:latin typeface="Open Sans"/>
                <a:ea typeface="Open Sans"/>
                <a:cs typeface="Open Sans"/>
                <a:sym typeface="Open Sans"/>
              </a:rPr>
              <a:t> to eager home owners who wanted to save money while supporting a clean environment. Unfortunately, last week, one of the engineers mentioned that the lifespan of the solar </a:t>
            </a:r>
            <a:r>
              <a:rPr lang="en" sz="2292">
                <a:solidFill>
                  <a:schemeClr val="dk1"/>
                </a:solidFill>
                <a:latin typeface="Open Sans"/>
                <a:ea typeface="Open Sans"/>
                <a:cs typeface="Open Sans"/>
                <a:sym typeface="Open Sans"/>
              </a:rPr>
              <a:t>panels</a:t>
            </a:r>
            <a:r>
              <a:rPr lang="en" sz="2292">
                <a:solidFill>
                  <a:schemeClr val="dk1"/>
                </a:solidFill>
                <a:latin typeface="Open Sans"/>
                <a:ea typeface="Open Sans"/>
                <a:cs typeface="Open Sans"/>
                <a:sym typeface="Open Sans"/>
              </a:rPr>
              <a:t> is less than 10 years—apparently they’re made cheaply with materials that aren’t built to last. He even overheard them talking about faulty wires leading to fires.</a:t>
            </a:r>
            <a:r>
              <a:rPr b="1" i="1" lang="en" sz="2292">
                <a:solidFill>
                  <a:schemeClr val="dk1"/>
                </a:solidFill>
                <a:latin typeface="Open Sans"/>
                <a:ea typeface="Open Sans"/>
                <a:cs typeface="Open Sans"/>
                <a:sym typeface="Open Sans"/>
              </a:rPr>
              <a:t> What should he do? </a:t>
            </a:r>
            <a:endParaRPr b="1" i="1" sz="2108">
              <a:solidFill>
                <a:schemeClr val="dk1"/>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113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620">
                <a:latin typeface="Open Sans"/>
                <a:ea typeface="Open Sans"/>
                <a:cs typeface="Open Sans"/>
                <a:sym typeface="Open Sans"/>
              </a:rPr>
              <a:t>Breaking The Code</a:t>
            </a:r>
            <a:endParaRPr b="1" sz="3620">
              <a:latin typeface="Open Sans"/>
              <a:ea typeface="Open Sans"/>
              <a:cs typeface="Open Sans"/>
              <a:sym typeface="Open Sans"/>
            </a:endParaRPr>
          </a:p>
        </p:txBody>
      </p:sp>
      <p:sp>
        <p:nvSpPr>
          <p:cNvPr id="89" name="Google Shape;89;p18"/>
          <p:cNvSpPr txBox="1"/>
          <p:nvPr>
            <p:ph idx="1" type="body"/>
          </p:nvPr>
        </p:nvSpPr>
        <p:spPr>
          <a:xfrm>
            <a:off x="311700" y="769350"/>
            <a:ext cx="3248400" cy="40533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fontScale="92500" lnSpcReduction="20000"/>
          </a:bodyPr>
          <a:lstStyle/>
          <a:p>
            <a:pPr indent="0" lvl="0" marL="0" rtl="0" algn="l">
              <a:spcBef>
                <a:spcPts val="1200"/>
              </a:spcBef>
              <a:spcAft>
                <a:spcPts val="0"/>
              </a:spcAft>
              <a:buNone/>
            </a:pPr>
            <a:r>
              <a:rPr b="1" lang="en" sz="2000">
                <a:solidFill>
                  <a:schemeClr val="dk1"/>
                </a:solidFill>
                <a:latin typeface="Open Sans"/>
                <a:ea typeface="Open Sans"/>
                <a:cs typeface="Open Sans"/>
                <a:sym typeface="Open Sans"/>
              </a:rPr>
              <a:t>1.</a:t>
            </a:r>
            <a:r>
              <a:rPr lang="en" sz="2000">
                <a:solidFill>
                  <a:schemeClr val="dk1"/>
                </a:solidFill>
                <a:latin typeface="Open Sans"/>
                <a:ea typeface="Open Sans"/>
                <a:cs typeface="Open Sans"/>
                <a:sym typeface="Open Sans"/>
              </a:rPr>
              <a:t> </a:t>
            </a:r>
            <a:r>
              <a:rPr lang="en" sz="2000">
                <a:solidFill>
                  <a:schemeClr val="dk1"/>
                </a:solidFill>
                <a:latin typeface="Open Sans"/>
                <a:ea typeface="Open Sans"/>
                <a:cs typeface="Open Sans"/>
                <a:sym typeface="Open Sans"/>
              </a:rPr>
              <a:t>With a group, pick a profession from the list below:</a:t>
            </a:r>
            <a:endParaRPr sz="2000">
              <a:solidFill>
                <a:schemeClr val="dk1"/>
              </a:solidFill>
              <a:latin typeface="Open Sans"/>
              <a:ea typeface="Open Sans"/>
              <a:cs typeface="Open Sans"/>
              <a:sym typeface="Open Sans"/>
            </a:endParaRPr>
          </a:p>
          <a:p>
            <a:pPr indent="-346075" lvl="0" marL="457200" rtl="0" algn="l">
              <a:spcBef>
                <a:spcPts val="1200"/>
              </a:spcBef>
              <a:spcAft>
                <a:spcPts val="0"/>
              </a:spcAft>
              <a:buClr>
                <a:schemeClr val="dk1"/>
              </a:buClr>
              <a:buSzPct val="100000"/>
              <a:buFont typeface="Open Sans"/>
              <a:buChar char="●"/>
            </a:pPr>
            <a:r>
              <a:rPr lang="en" sz="2000">
                <a:solidFill>
                  <a:schemeClr val="dk1"/>
                </a:solidFill>
                <a:latin typeface="Open Sans"/>
                <a:ea typeface="Open Sans"/>
                <a:cs typeface="Open Sans"/>
                <a:sym typeface="Open Sans"/>
              </a:rPr>
              <a:t>Doctors</a:t>
            </a:r>
            <a:endParaRPr sz="2000">
              <a:solidFill>
                <a:schemeClr val="dk1"/>
              </a:solidFill>
              <a:latin typeface="Open Sans"/>
              <a:ea typeface="Open Sans"/>
              <a:cs typeface="Open Sans"/>
              <a:sym typeface="Open Sans"/>
            </a:endParaRPr>
          </a:p>
          <a:p>
            <a:pPr indent="-346075" lvl="0" marL="457200" rtl="0" algn="l">
              <a:spcBef>
                <a:spcPts val="0"/>
              </a:spcBef>
              <a:spcAft>
                <a:spcPts val="0"/>
              </a:spcAft>
              <a:buClr>
                <a:schemeClr val="dk1"/>
              </a:buClr>
              <a:buSzPct val="100000"/>
              <a:buFont typeface="Open Sans"/>
              <a:buChar char="●"/>
            </a:pPr>
            <a:r>
              <a:rPr lang="en" sz="2000">
                <a:solidFill>
                  <a:schemeClr val="dk1"/>
                </a:solidFill>
                <a:latin typeface="Open Sans"/>
                <a:ea typeface="Open Sans"/>
                <a:cs typeface="Open Sans"/>
                <a:sym typeface="Open Sans"/>
              </a:rPr>
              <a:t>Nurses</a:t>
            </a:r>
            <a:endParaRPr sz="2000">
              <a:solidFill>
                <a:schemeClr val="dk1"/>
              </a:solidFill>
              <a:latin typeface="Open Sans"/>
              <a:ea typeface="Open Sans"/>
              <a:cs typeface="Open Sans"/>
              <a:sym typeface="Open Sans"/>
            </a:endParaRPr>
          </a:p>
          <a:p>
            <a:pPr indent="-346075" lvl="0" marL="457200" rtl="0" algn="l">
              <a:spcBef>
                <a:spcPts val="0"/>
              </a:spcBef>
              <a:spcAft>
                <a:spcPts val="0"/>
              </a:spcAft>
              <a:buClr>
                <a:schemeClr val="dk1"/>
              </a:buClr>
              <a:buSzPct val="100000"/>
              <a:buFont typeface="Open Sans"/>
              <a:buChar char="●"/>
            </a:pPr>
            <a:r>
              <a:rPr lang="en" sz="2000">
                <a:solidFill>
                  <a:schemeClr val="dk1"/>
                </a:solidFill>
                <a:latin typeface="Open Sans"/>
                <a:ea typeface="Open Sans"/>
                <a:cs typeface="Open Sans"/>
                <a:sym typeface="Open Sans"/>
              </a:rPr>
              <a:t>Lawyers</a:t>
            </a:r>
            <a:endParaRPr sz="2000">
              <a:solidFill>
                <a:schemeClr val="dk1"/>
              </a:solidFill>
              <a:latin typeface="Open Sans"/>
              <a:ea typeface="Open Sans"/>
              <a:cs typeface="Open Sans"/>
              <a:sym typeface="Open Sans"/>
            </a:endParaRPr>
          </a:p>
          <a:p>
            <a:pPr indent="-346075" lvl="0" marL="457200" rtl="0" algn="l">
              <a:spcBef>
                <a:spcPts val="0"/>
              </a:spcBef>
              <a:spcAft>
                <a:spcPts val="0"/>
              </a:spcAft>
              <a:buClr>
                <a:schemeClr val="dk1"/>
              </a:buClr>
              <a:buSzPct val="100000"/>
              <a:buFont typeface="Open Sans"/>
              <a:buChar char="●"/>
            </a:pPr>
            <a:r>
              <a:rPr lang="en" sz="2000">
                <a:solidFill>
                  <a:schemeClr val="dk1"/>
                </a:solidFill>
                <a:latin typeface="Open Sans"/>
                <a:ea typeface="Open Sans"/>
                <a:cs typeface="Open Sans"/>
                <a:sym typeface="Open Sans"/>
              </a:rPr>
              <a:t>Teachers</a:t>
            </a:r>
            <a:endParaRPr sz="2000">
              <a:solidFill>
                <a:schemeClr val="dk1"/>
              </a:solidFill>
              <a:latin typeface="Open Sans"/>
              <a:ea typeface="Open Sans"/>
              <a:cs typeface="Open Sans"/>
              <a:sym typeface="Open Sans"/>
            </a:endParaRPr>
          </a:p>
          <a:p>
            <a:pPr indent="-346075" lvl="0" marL="457200" rtl="0" algn="l">
              <a:spcBef>
                <a:spcPts val="0"/>
              </a:spcBef>
              <a:spcAft>
                <a:spcPts val="0"/>
              </a:spcAft>
              <a:buClr>
                <a:schemeClr val="dk1"/>
              </a:buClr>
              <a:buSzPct val="100000"/>
              <a:buFont typeface="Open Sans"/>
              <a:buChar char="●"/>
            </a:pPr>
            <a:r>
              <a:rPr lang="en" sz="2000">
                <a:solidFill>
                  <a:schemeClr val="dk1"/>
                </a:solidFill>
                <a:latin typeface="Open Sans"/>
                <a:ea typeface="Open Sans"/>
                <a:cs typeface="Open Sans"/>
                <a:sym typeface="Open Sans"/>
              </a:rPr>
              <a:t>Journalists</a:t>
            </a:r>
            <a:endParaRPr sz="2000">
              <a:solidFill>
                <a:schemeClr val="dk1"/>
              </a:solidFill>
              <a:latin typeface="Open Sans"/>
              <a:ea typeface="Open Sans"/>
              <a:cs typeface="Open Sans"/>
              <a:sym typeface="Open Sans"/>
            </a:endParaRPr>
          </a:p>
          <a:p>
            <a:pPr indent="-346075" lvl="0" marL="457200" rtl="0" algn="l">
              <a:spcBef>
                <a:spcPts val="0"/>
              </a:spcBef>
              <a:spcAft>
                <a:spcPts val="0"/>
              </a:spcAft>
              <a:buClr>
                <a:schemeClr val="dk1"/>
              </a:buClr>
              <a:buSzPct val="100000"/>
              <a:buFont typeface="Open Sans"/>
              <a:buChar char="●"/>
            </a:pPr>
            <a:r>
              <a:rPr lang="en" sz="2000">
                <a:solidFill>
                  <a:schemeClr val="dk1"/>
                </a:solidFill>
                <a:latin typeface="Open Sans"/>
                <a:ea typeface="Open Sans"/>
                <a:cs typeface="Open Sans"/>
                <a:sym typeface="Open Sans"/>
              </a:rPr>
              <a:t>Business professionals</a:t>
            </a:r>
            <a:endParaRPr sz="2000">
              <a:solidFill>
                <a:schemeClr val="dk1"/>
              </a:solidFill>
              <a:latin typeface="Open Sans"/>
              <a:ea typeface="Open Sans"/>
              <a:cs typeface="Open Sans"/>
              <a:sym typeface="Open Sans"/>
            </a:endParaRPr>
          </a:p>
          <a:p>
            <a:pPr indent="-346075" lvl="0" marL="457200" rtl="0" algn="l">
              <a:spcBef>
                <a:spcPts val="0"/>
              </a:spcBef>
              <a:spcAft>
                <a:spcPts val="0"/>
              </a:spcAft>
              <a:buClr>
                <a:schemeClr val="dk1"/>
              </a:buClr>
              <a:buSzPct val="100000"/>
              <a:buFont typeface="Open Sans"/>
              <a:buChar char="●"/>
            </a:pPr>
            <a:r>
              <a:rPr lang="en" sz="2000">
                <a:solidFill>
                  <a:schemeClr val="dk1"/>
                </a:solidFill>
                <a:latin typeface="Open Sans"/>
                <a:ea typeface="Open Sans"/>
                <a:cs typeface="Open Sans"/>
                <a:sym typeface="Open Sans"/>
              </a:rPr>
              <a:t>Engineers</a:t>
            </a:r>
            <a:endParaRPr sz="2000">
              <a:solidFill>
                <a:schemeClr val="dk1"/>
              </a:solidFill>
              <a:latin typeface="Open Sans"/>
              <a:ea typeface="Open Sans"/>
              <a:cs typeface="Open Sans"/>
              <a:sym typeface="Open Sans"/>
            </a:endParaRPr>
          </a:p>
          <a:p>
            <a:pPr indent="-346075" lvl="0" marL="457200" rtl="0" algn="l">
              <a:spcBef>
                <a:spcPts val="0"/>
              </a:spcBef>
              <a:spcAft>
                <a:spcPts val="0"/>
              </a:spcAft>
              <a:buClr>
                <a:schemeClr val="dk1"/>
              </a:buClr>
              <a:buSzPct val="100000"/>
              <a:buFont typeface="Open Sans"/>
              <a:buChar char="●"/>
            </a:pPr>
            <a:r>
              <a:rPr lang="en" sz="2000">
                <a:solidFill>
                  <a:schemeClr val="dk1"/>
                </a:solidFill>
                <a:latin typeface="Open Sans"/>
                <a:ea typeface="Open Sans"/>
                <a:cs typeface="Open Sans"/>
                <a:sym typeface="Open Sans"/>
              </a:rPr>
              <a:t>Psychologists</a:t>
            </a:r>
            <a:endParaRPr sz="2000">
              <a:solidFill>
                <a:schemeClr val="dk1"/>
              </a:solidFill>
              <a:latin typeface="Open Sans"/>
              <a:ea typeface="Open Sans"/>
              <a:cs typeface="Open Sans"/>
              <a:sym typeface="Open Sans"/>
            </a:endParaRPr>
          </a:p>
          <a:p>
            <a:pPr indent="0" lvl="0" marL="0" rtl="0" algn="l">
              <a:spcBef>
                <a:spcPts val="1200"/>
              </a:spcBef>
              <a:spcAft>
                <a:spcPts val="0"/>
              </a:spcAft>
              <a:buNone/>
            </a:pPr>
            <a:r>
              <a:t/>
            </a:r>
            <a:endParaRPr sz="1900">
              <a:solidFill>
                <a:schemeClr val="dk1"/>
              </a:solidFill>
            </a:endParaRPr>
          </a:p>
          <a:p>
            <a:pPr indent="0" lvl="0" marL="0" rtl="0" algn="l">
              <a:spcBef>
                <a:spcPts val="1200"/>
              </a:spcBef>
              <a:spcAft>
                <a:spcPts val="1200"/>
              </a:spcAft>
              <a:buNone/>
            </a:pPr>
            <a:r>
              <a:t/>
            </a:r>
            <a:endParaRPr b="1" sz="1408">
              <a:solidFill>
                <a:schemeClr val="dk1"/>
              </a:solidFill>
            </a:endParaRPr>
          </a:p>
        </p:txBody>
      </p:sp>
      <p:sp>
        <p:nvSpPr>
          <p:cNvPr id="90" name="Google Shape;90;p18"/>
          <p:cNvSpPr txBox="1"/>
          <p:nvPr>
            <p:ph idx="1" type="body"/>
          </p:nvPr>
        </p:nvSpPr>
        <p:spPr>
          <a:xfrm>
            <a:off x="3826850" y="769350"/>
            <a:ext cx="4907700" cy="405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Open Sans"/>
                <a:ea typeface="Open Sans"/>
                <a:cs typeface="Open Sans"/>
                <a:sym typeface="Open Sans"/>
              </a:rPr>
              <a:t>2.</a:t>
            </a:r>
            <a:r>
              <a:rPr lang="en" sz="2000">
                <a:solidFill>
                  <a:schemeClr val="dk1"/>
                </a:solidFill>
                <a:latin typeface="Open Sans"/>
                <a:ea typeface="Open Sans"/>
                <a:cs typeface="Open Sans"/>
                <a:sym typeface="Open Sans"/>
              </a:rPr>
              <a:t> </a:t>
            </a:r>
            <a:r>
              <a:rPr lang="en" sz="2000">
                <a:solidFill>
                  <a:schemeClr val="dk1"/>
                </a:solidFill>
                <a:latin typeface="Open Sans"/>
                <a:ea typeface="Open Sans"/>
                <a:cs typeface="Open Sans"/>
                <a:sym typeface="Open Sans"/>
              </a:rPr>
              <a:t>Then, with your group members, read over the general </a:t>
            </a:r>
            <a:r>
              <a:rPr lang="en" sz="2000" u="sng">
                <a:solidFill>
                  <a:schemeClr val="dk1"/>
                </a:solidFill>
                <a:latin typeface="Open Sans"/>
                <a:ea typeface="Open Sans"/>
                <a:cs typeface="Open Sans"/>
                <a:sym typeface="Open Sans"/>
              </a:rPr>
              <a:t>Code of Ethics handout</a:t>
            </a:r>
            <a:r>
              <a:rPr lang="en" sz="2000">
                <a:solidFill>
                  <a:schemeClr val="dk1"/>
                </a:solidFill>
                <a:latin typeface="Open Sans"/>
                <a:ea typeface="Open Sans"/>
                <a:cs typeface="Open Sans"/>
                <a:sym typeface="Open Sans"/>
              </a:rPr>
              <a:t> for your profession.</a:t>
            </a:r>
            <a:endParaRPr sz="2000">
              <a:solidFill>
                <a:schemeClr val="dk1"/>
              </a:solidFill>
              <a:latin typeface="Open Sans"/>
              <a:ea typeface="Open Sans"/>
              <a:cs typeface="Open Sans"/>
              <a:sym typeface="Open Sans"/>
            </a:endParaRPr>
          </a:p>
          <a:p>
            <a:pPr indent="0" lvl="0" marL="0" rtl="0" algn="l">
              <a:spcBef>
                <a:spcPts val="1200"/>
              </a:spcBef>
              <a:spcAft>
                <a:spcPts val="0"/>
              </a:spcAft>
              <a:buNone/>
            </a:pPr>
            <a:r>
              <a:rPr b="1" lang="en" sz="2000">
                <a:solidFill>
                  <a:schemeClr val="dk1"/>
                </a:solidFill>
                <a:latin typeface="Open Sans"/>
                <a:ea typeface="Open Sans"/>
                <a:cs typeface="Open Sans"/>
                <a:sym typeface="Open Sans"/>
              </a:rPr>
              <a:t>3.</a:t>
            </a:r>
            <a:r>
              <a:rPr lang="en" sz="2000">
                <a:solidFill>
                  <a:schemeClr val="dk1"/>
                </a:solidFill>
                <a:latin typeface="Open Sans"/>
                <a:ea typeface="Open Sans"/>
                <a:cs typeface="Open Sans"/>
                <a:sym typeface="Open Sans"/>
              </a:rPr>
              <a:t> After reading, create a fake scenario that would require someone in that profession to make a tough, moral decision.</a:t>
            </a:r>
            <a:endParaRPr sz="2000">
              <a:solidFill>
                <a:schemeClr val="dk1"/>
              </a:solidFill>
              <a:latin typeface="Open Sans"/>
              <a:ea typeface="Open Sans"/>
              <a:cs typeface="Open Sans"/>
              <a:sym typeface="Open Sans"/>
            </a:endParaRPr>
          </a:p>
          <a:p>
            <a:pPr indent="0" lvl="0" marL="0" rtl="0" algn="l">
              <a:spcBef>
                <a:spcPts val="1200"/>
              </a:spcBef>
              <a:spcAft>
                <a:spcPts val="0"/>
              </a:spcAft>
              <a:buNone/>
            </a:pPr>
            <a:r>
              <a:rPr b="1" lang="en" sz="2000">
                <a:solidFill>
                  <a:srgbClr val="FF0000"/>
                </a:solidFill>
                <a:latin typeface="Open Sans"/>
                <a:ea typeface="Open Sans"/>
                <a:cs typeface="Open Sans"/>
                <a:sym typeface="Open Sans"/>
              </a:rPr>
              <a:t>When we are done, we will share out our scenarios and test these ethical codes. </a:t>
            </a:r>
            <a:endParaRPr b="1" sz="2000">
              <a:solidFill>
                <a:srgbClr val="FF0000"/>
              </a:solidFill>
              <a:latin typeface="Open Sans"/>
              <a:ea typeface="Open Sans"/>
              <a:cs typeface="Open Sans"/>
              <a:sym typeface="Open Sans"/>
            </a:endParaRPr>
          </a:p>
          <a:p>
            <a:pPr indent="0" lvl="0" marL="0" rtl="0" algn="l">
              <a:spcBef>
                <a:spcPts val="1200"/>
              </a:spcBef>
              <a:spcAft>
                <a:spcPts val="1200"/>
              </a:spcAft>
              <a:buNone/>
            </a:pPr>
            <a:r>
              <a:t/>
            </a:r>
            <a:endParaRPr b="1" sz="2000">
              <a:solidFill>
                <a:schemeClr val="dk1"/>
              </a:solidFill>
            </a:endParaRPr>
          </a:p>
        </p:txBody>
      </p:sp>
      <p:pic>
        <p:nvPicPr>
          <p:cNvPr descr="Set a timer for 15 minutes. This 15 minute timer with alarm silently counts down to 00:00 and then alerts you with a gentle alarm sound.&#10;&#10;What Is the 15 Minute Timer?&#10;If you're looking for a timer to help you stay on track with your work, a 15 minute countdown is a great option. You can use it to break up your work time into manageable chunks, and it can also help you avoid getting bogged down with one task for too long.&#10;&#10;How to Set a 15 Minute Timer&#10;There are a few different ways to set a 1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5 Minute Alarm?&#10;This timer is perfect for work or study sessions. It's also great for any activity where you want to be sure to take a break every 15 minutes, such as cooking, laundry, or working out.&#10;&#10;Online Timer - https://timer.onlinealarmkur.com/en/" id="91" name="Google Shape;91;p18" title="15 Minute Timer">
            <a:hlinkClick r:id="rId3"/>
          </p:cNvPr>
          <p:cNvPicPr preferRelativeResize="0"/>
          <p:nvPr/>
        </p:nvPicPr>
        <p:blipFill>
          <a:blip r:embed="rId4">
            <a:alphaModFix/>
          </a:blip>
          <a:stretch>
            <a:fillRect/>
          </a:stretch>
        </p:blipFill>
        <p:spPr>
          <a:xfrm>
            <a:off x="7854425" y="0"/>
            <a:ext cx="1289575" cy="725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113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620">
                <a:latin typeface="Open Sans"/>
                <a:ea typeface="Open Sans"/>
                <a:cs typeface="Open Sans"/>
                <a:sym typeface="Open Sans"/>
              </a:rPr>
              <a:t>Create Your Own Ethics Bowl Code</a:t>
            </a:r>
            <a:endParaRPr b="1" sz="3620">
              <a:latin typeface="Open Sans"/>
              <a:ea typeface="Open Sans"/>
              <a:cs typeface="Open Sans"/>
              <a:sym typeface="Open Sans"/>
            </a:endParaRPr>
          </a:p>
        </p:txBody>
      </p:sp>
      <p:sp>
        <p:nvSpPr>
          <p:cNvPr id="97" name="Google Shape;97;p19"/>
          <p:cNvSpPr txBox="1"/>
          <p:nvPr>
            <p:ph idx="1" type="body"/>
          </p:nvPr>
        </p:nvSpPr>
        <p:spPr>
          <a:xfrm>
            <a:off x="311700" y="769350"/>
            <a:ext cx="3569100" cy="4053300"/>
          </a:xfrm>
          <a:prstGeom prst="rect">
            <a:avLst/>
          </a:prstGeom>
          <a:ln>
            <a:noFill/>
          </a:ln>
        </p:spPr>
        <p:txBody>
          <a:bodyPr anchorCtr="0" anchor="t" bIns="91425" lIns="91425" spcFirstLastPara="1" rIns="91425" wrap="square" tIns="91425">
            <a:normAutofit fontScale="77500" lnSpcReduction="20000"/>
          </a:bodyPr>
          <a:lstStyle/>
          <a:p>
            <a:pPr indent="0" lvl="0" marL="0" rtl="0" algn="l">
              <a:spcBef>
                <a:spcPts val="1200"/>
              </a:spcBef>
              <a:spcAft>
                <a:spcPts val="0"/>
              </a:spcAft>
              <a:buNone/>
            </a:pPr>
            <a:r>
              <a:rPr lang="en" sz="2572">
                <a:solidFill>
                  <a:schemeClr val="dk1"/>
                </a:solidFill>
                <a:latin typeface="Open Sans"/>
                <a:ea typeface="Open Sans"/>
                <a:cs typeface="Open Sans"/>
                <a:sym typeface="Open Sans"/>
              </a:rPr>
              <a:t>As a team, work together to create your own “code” that will help you as you prepare for future Ethics Bowl matches! This is a great chance to build a code that helps your team set norms, expectations, and highlight important values that will come up during your conversations.</a:t>
            </a:r>
            <a:endParaRPr sz="2572">
              <a:solidFill>
                <a:schemeClr val="dk1"/>
              </a:solidFill>
              <a:latin typeface="Open Sans"/>
              <a:ea typeface="Open Sans"/>
              <a:cs typeface="Open Sans"/>
              <a:sym typeface="Open Sans"/>
            </a:endParaRPr>
          </a:p>
          <a:p>
            <a:pPr indent="0" lvl="0" marL="0" rtl="0" algn="l">
              <a:spcBef>
                <a:spcPts val="1200"/>
              </a:spcBef>
              <a:spcAft>
                <a:spcPts val="0"/>
              </a:spcAft>
              <a:buNone/>
            </a:pPr>
            <a:r>
              <a:t/>
            </a:r>
            <a:endParaRPr sz="1900">
              <a:solidFill>
                <a:schemeClr val="dk1"/>
              </a:solidFill>
            </a:endParaRPr>
          </a:p>
          <a:p>
            <a:pPr indent="0" lvl="0" marL="0" rtl="0" algn="l">
              <a:spcBef>
                <a:spcPts val="1200"/>
              </a:spcBef>
              <a:spcAft>
                <a:spcPts val="1200"/>
              </a:spcAft>
              <a:buNone/>
            </a:pPr>
            <a:r>
              <a:t/>
            </a:r>
            <a:endParaRPr b="1" sz="1408">
              <a:solidFill>
                <a:schemeClr val="dk1"/>
              </a:solidFill>
            </a:endParaRPr>
          </a:p>
        </p:txBody>
      </p:sp>
      <p:pic>
        <p:nvPicPr>
          <p:cNvPr id="98" name="Google Shape;98;p19"/>
          <p:cNvPicPr preferRelativeResize="0"/>
          <p:nvPr/>
        </p:nvPicPr>
        <p:blipFill rotWithShape="1">
          <a:blip r:embed="rId3">
            <a:alphaModFix/>
          </a:blip>
          <a:srcRect b="2165" l="26911" r="33097" t="31026"/>
          <a:stretch/>
        </p:blipFill>
        <p:spPr>
          <a:xfrm>
            <a:off x="4209775" y="769350"/>
            <a:ext cx="3881999" cy="405329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