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oboto"/>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bold.fntdata"/><Relationship Id="rId16" Type="http://schemas.openxmlformats.org/officeDocument/2006/relationships/font" Target="fonts/Roboto-regular.fntdata"/><Relationship Id="rId5" Type="http://schemas.openxmlformats.org/officeDocument/2006/relationships/notesMaster" Target="notesMasters/notesMaster1.xml"/><Relationship Id="rId19" Type="http://schemas.openxmlformats.org/officeDocument/2006/relationships/font" Target="fonts/Roboto-boldItalic.fntdata"/><Relationship Id="rId6" Type="http://schemas.openxmlformats.org/officeDocument/2006/relationships/slide" Target="slides/slide1.xml"/><Relationship Id="rId18"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83466ae9c0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83466ae9c0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83466ae9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83466ae9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83466ae9c0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83466ae9c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83466ae9c0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83466ae9c0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83466ae9c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83466ae9c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83466ae9c0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83466ae9c0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83466ae9c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83466ae9c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83466ae9c0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83466ae9c0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83466ae9c0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83466ae9c0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www.youtube.com/watch?v=qgnDbQ1aM54" TargetMode="Externa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hyperlink" Target="http://www.youtube.com/watch?v=1OHi8vWkwFw" TargetMode="External"/><Relationship Id="rId5"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www.youtube.com/watch?v=1OHi8vWkwFw" TargetMode="Externa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www.youtube.com/watch?v=1OHi8vWkwFw" TargetMode="External"/><Relationship Id="rId4" Type="http://schemas.openxmlformats.org/officeDocument/2006/relationships/image" Target="../media/image1.jpg"/><Relationship Id="rId5"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The 10 “Agreements” </a:t>
            </a:r>
            <a:endParaRPr/>
          </a:p>
          <a:p>
            <a:pPr indent="0" lvl="0" marL="0" rtl="0" algn="ctr">
              <a:spcBef>
                <a:spcPts val="0"/>
              </a:spcBef>
              <a:spcAft>
                <a:spcPts val="0"/>
              </a:spcAft>
              <a:buNone/>
            </a:pPr>
            <a:r>
              <a:rPr lang="en"/>
              <a:t>of Ethics Bowlers</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Inspired by Bertrand Russell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5" name="Shape 115"/>
        <p:cNvGrpSpPr/>
        <p:nvPr/>
      </p:nvGrpSpPr>
      <p:grpSpPr>
        <a:xfrm>
          <a:off x="0" y="0"/>
          <a:ext cx="0" cy="0"/>
          <a:chOff x="0" y="0"/>
          <a:chExt cx="0" cy="0"/>
        </a:xfrm>
      </p:grpSpPr>
      <p:sp>
        <p:nvSpPr>
          <p:cNvPr id="116" name="Google Shape;116;p22"/>
          <p:cNvSpPr txBox="1"/>
          <p:nvPr>
            <p:ph type="title"/>
          </p:nvPr>
        </p:nvSpPr>
        <p:spPr>
          <a:xfrm>
            <a:off x="311700" y="1966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Consider this…</a:t>
            </a:r>
            <a:endParaRPr/>
          </a:p>
        </p:txBody>
      </p:sp>
      <p:sp>
        <p:nvSpPr>
          <p:cNvPr id="117" name="Google Shape;117;p22"/>
          <p:cNvSpPr txBox="1"/>
          <p:nvPr>
            <p:ph idx="1" type="body"/>
          </p:nvPr>
        </p:nvSpPr>
        <p:spPr>
          <a:xfrm>
            <a:off x="311700" y="769350"/>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rPr>
              <a:t>Jay signed up to volunteer with his cousin, Will, at a nearby park. They haven’t been close in a long time, but Jay thinks volunteering together might help them bond. The park has been filled with litter for months. It used to be a crowded and clean, but now it’s filled with weeds and trash—barely any families bring their children. The day before the volunteer clean up, Jay gets a text from his best friend, Joe. Joe has an extra (free) concert ticket to see their favorite musician. Jay has been wanting to see them perform for years. </a:t>
            </a:r>
            <a:endParaRPr>
              <a:solidFill>
                <a:schemeClr val="dk1"/>
              </a:solidFill>
            </a:endParaRPr>
          </a:p>
          <a:p>
            <a:pPr indent="0" lvl="0" marL="0" rtl="0" algn="l">
              <a:spcBef>
                <a:spcPts val="1200"/>
              </a:spcBef>
              <a:spcAft>
                <a:spcPts val="1200"/>
              </a:spcAft>
              <a:buNone/>
            </a:pPr>
            <a:r>
              <a:rPr lang="en">
                <a:solidFill>
                  <a:schemeClr val="dk1"/>
                </a:solidFill>
              </a:rPr>
              <a:t>While part of Jay wants to go to the concert, there is another part of him that is worried about breaking the agreement he made with his cousin. </a:t>
            </a:r>
            <a:endParaRPr>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1966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You’re hired! </a:t>
            </a:r>
            <a:endParaRPr/>
          </a:p>
        </p:txBody>
      </p:sp>
      <p:sp>
        <p:nvSpPr>
          <p:cNvPr id="61" name="Google Shape;61;p14"/>
          <p:cNvSpPr txBox="1"/>
          <p:nvPr>
            <p:ph idx="1" type="body"/>
          </p:nvPr>
        </p:nvSpPr>
        <p:spPr>
          <a:xfrm>
            <a:off x="311700" y="769350"/>
            <a:ext cx="8520600" cy="4053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900">
                <a:solidFill>
                  <a:schemeClr val="dk1"/>
                </a:solidFill>
              </a:rPr>
              <a:t>Your Ethics Bowl team had been hired by a new tech start-up, </a:t>
            </a:r>
            <a:r>
              <a:rPr i="1" lang="en" sz="1900">
                <a:solidFill>
                  <a:schemeClr val="dk1"/>
                </a:solidFill>
              </a:rPr>
              <a:t>Mandatum</a:t>
            </a:r>
            <a:r>
              <a:rPr lang="en" sz="1900">
                <a:solidFill>
                  <a:schemeClr val="dk1"/>
                </a:solidFill>
              </a:rPr>
              <a:t>, to consult about an ethical dilemma they are having. They are getting ready to release a fully functioning “Robot Maid”, which they predict will be desired in every home to help do chores like the dishes, laundry, and tidying up. However, they also know the robot will need to interact with humans and make important decisions. For example, how will they interact with the adults in the household? How will they act with children? Essentially, </a:t>
            </a:r>
            <a:r>
              <a:rPr i="1" lang="en" sz="1900">
                <a:solidFill>
                  <a:schemeClr val="dk1"/>
                </a:solidFill>
              </a:rPr>
              <a:t>Mandatum</a:t>
            </a:r>
            <a:r>
              <a:rPr lang="en" sz="1900">
                <a:solidFill>
                  <a:schemeClr val="dk1"/>
                </a:solidFill>
              </a:rPr>
              <a:t> believes that this robot will need “Moral Commandments” to follow so it knows what is “right” or “wrong”. </a:t>
            </a:r>
            <a:r>
              <a:rPr lang="en" sz="1900">
                <a:solidFill>
                  <a:schemeClr val="dk1"/>
                </a:solidFill>
              </a:rPr>
              <a:t>They want to make a good robot—one that people will trust. </a:t>
            </a:r>
            <a:r>
              <a:rPr b="1" lang="en" sz="1900">
                <a:solidFill>
                  <a:schemeClr val="dk1"/>
                </a:solidFill>
              </a:rPr>
              <a:t>The company has hired you to come up with these “commandments”. What do you believe </a:t>
            </a:r>
            <a:r>
              <a:rPr b="1" lang="en" sz="1900">
                <a:solidFill>
                  <a:schemeClr val="dk1"/>
                </a:solidFill>
              </a:rPr>
              <a:t>they</a:t>
            </a:r>
            <a:r>
              <a:rPr b="1" lang="en" sz="1900">
                <a:solidFill>
                  <a:schemeClr val="dk1"/>
                </a:solidFill>
              </a:rPr>
              <a:t> should be?</a:t>
            </a:r>
            <a:endParaRPr b="1" sz="19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idx="1" type="body"/>
          </p:nvPr>
        </p:nvSpPr>
        <p:spPr>
          <a:xfrm>
            <a:off x="273700" y="245125"/>
            <a:ext cx="4260300" cy="45717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rmAutofit fontScale="85000" lnSpcReduction="20000"/>
          </a:bodyPr>
          <a:lstStyle/>
          <a:p>
            <a:pPr indent="0" lvl="0" marL="0" rtl="0" algn="l">
              <a:spcBef>
                <a:spcPts val="0"/>
              </a:spcBef>
              <a:spcAft>
                <a:spcPts val="1200"/>
              </a:spcAft>
              <a:buNone/>
            </a:pPr>
            <a:r>
              <a:rPr lang="en">
                <a:solidFill>
                  <a:schemeClr val="dk1"/>
                </a:solidFill>
              </a:rPr>
              <a:t>Your Ethics Bowl team had been hired by a new tech start-up, </a:t>
            </a:r>
            <a:r>
              <a:rPr i="1" lang="en">
                <a:solidFill>
                  <a:schemeClr val="dk1"/>
                </a:solidFill>
              </a:rPr>
              <a:t>Mandatum</a:t>
            </a:r>
            <a:r>
              <a:rPr lang="en">
                <a:solidFill>
                  <a:schemeClr val="dk1"/>
                </a:solidFill>
              </a:rPr>
              <a:t>, to consult about an ethical dilemma they are having. They are getting ready to release a fully functioning “Robot Maid”, which they predict will be desired in every home to help do chores like the dishes, laundry, and tidying up. However, they also know the robot will need to interact with humans and make important decisions. For example, how will they interact with the adults in the household? How will they act with children? Essentially, </a:t>
            </a:r>
            <a:r>
              <a:rPr i="1" lang="en">
                <a:solidFill>
                  <a:schemeClr val="dk1"/>
                </a:solidFill>
              </a:rPr>
              <a:t>Mandatum</a:t>
            </a:r>
            <a:r>
              <a:rPr lang="en">
                <a:solidFill>
                  <a:schemeClr val="dk1"/>
                </a:solidFill>
              </a:rPr>
              <a:t> believes that this robot will need “Moral Commandments” to follow so it knows what is “right” or “wrong”. They want to make a good robot—one that people will trust. </a:t>
            </a:r>
            <a:r>
              <a:rPr b="1" lang="en">
                <a:solidFill>
                  <a:schemeClr val="dk1"/>
                </a:solidFill>
              </a:rPr>
              <a:t>The company has hired you to come up with these “commandments”. What do you believe they should be?</a:t>
            </a:r>
            <a:endParaRPr b="1">
              <a:solidFill>
                <a:schemeClr val="dk1"/>
              </a:solidFill>
            </a:endParaRPr>
          </a:p>
        </p:txBody>
      </p:sp>
      <p:sp>
        <p:nvSpPr>
          <p:cNvPr id="67" name="Google Shape;67;p15"/>
          <p:cNvSpPr txBox="1"/>
          <p:nvPr/>
        </p:nvSpPr>
        <p:spPr>
          <a:xfrm>
            <a:off x="4771225" y="245125"/>
            <a:ext cx="4034400" cy="457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Commandments for Robots…</a:t>
            </a:r>
            <a:endParaRPr sz="1800">
              <a:solidFill>
                <a:schemeClr val="dk1"/>
              </a:solidFill>
            </a:endParaRPr>
          </a:p>
          <a:p>
            <a:pPr indent="-342900" lvl="0" marL="457200" rtl="0" algn="l">
              <a:lnSpc>
                <a:spcPct val="200000"/>
              </a:lnSpc>
              <a:spcBef>
                <a:spcPts val="0"/>
              </a:spcBef>
              <a:spcAft>
                <a:spcPts val="0"/>
              </a:spcAft>
              <a:buClr>
                <a:schemeClr val="dk1"/>
              </a:buClr>
              <a:buSzPts val="1800"/>
              <a:buChar char="●"/>
            </a:pPr>
            <a:r>
              <a:rPr lang="en" sz="1800">
                <a:solidFill>
                  <a:schemeClr val="dk1"/>
                </a:solidFill>
              </a:rPr>
              <a:t> </a:t>
            </a:r>
            <a:endParaRPr sz="1800">
              <a:solidFill>
                <a:schemeClr val="dk1"/>
              </a:solidFill>
            </a:endParaRPr>
          </a:p>
          <a:p>
            <a:pPr indent="-342900" lvl="0" marL="457200" rtl="0" algn="l">
              <a:lnSpc>
                <a:spcPct val="200000"/>
              </a:lnSpc>
              <a:spcBef>
                <a:spcPts val="0"/>
              </a:spcBef>
              <a:spcAft>
                <a:spcPts val="0"/>
              </a:spcAft>
              <a:buClr>
                <a:schemeClr val="dk1"/>
              </a:buClr>
              <a:buSzPts val="1800"/>
              <a:buChar char="●"/>
            </a:pPr>
            <a:r>
              <a:rPr lang="en" sz="1800">
                <a:solidFill>
                  <a:schemeClr val="dk1"/>
                </a:solidFill>
              </a:rPr>
              <a:t> </a:t>
            </a:r>
            <a:endParaRPr sz="1800">
              <a:solidFill>
                <a:schemeClr val="dk1"/>
              </a:solidFill>
            </a:endParaRPr>
          </a:p>
          <a:p>
            <a:pPr indent="-342900" lvl="0" marL="457200" rtl="0" algn="l">
              <a:lnSpc>
                <a:spcPct val="200000"/>
              </a:lnSpc>
              <a:spcBef>
                <a:spcPts val="0"/>
              </a:spcBef>
              <a:spcAft>
                <a:spcPts val="0"/>
              </a:spcAft>
              <a:buClr>
                <a:schemeClr val="dk1"/>
              </a:buClr>
              <a:buSzPts val="1800"/>
              <a:buChar char="●"/>
            </a:pPr>
            <a:r>
              <a:rPr lang="en" sz="1800">
                <a:solidFill>
                  <a:schemeClr val="dk1"/>
                </a:solidFill>
              </a:rPr>
              <a:t> </a:t>
            </a:r>
            <a:endParaRPr sz="1800">
              <a:solidFill>
                <a:schemeClr val="dk1"/>
              </a:solidFill>
            </a:endParaRPr>
          </a:p>
          <a:p>
            <a:pPr indent="-342900" lvl="0" marL="457200" rtl="0" algn="l">
              <a:lnSpc>
                <a:spcPct val="200000"/>
              </a:lnSpc>
              <a:spcBef>
                <a:spcPts val="0"/>
              </a:spcBef>
              <a:spcAft>
                <a:spcPts val="0"/>
              </a:spcAft>
              <a:buClr>
                <a:schemeClr val="dk1"/>
              </a:buClr>
              <a:buSzPts val="1800"/>
              <a:buChar char="●"/>
            </a:pPr>
            <a:r>
              <a:rPr lang="en" sz="1800">
                <a:solidFill>
                  <a:schemeClr val="dk1"/>
                </a:solidFill>
              </a:rPr>
              <a:t> </a:t>
            </a:r>
            <a:endParaRPr sz="1800">
              <a:solidFill>
                <a:schemeClr val="dk1"/>
              </a:solidFill>
            </a:endParaRPr>
          </a:p>
          <a:p>
            <a:pPr indent="-342900" lvl="0" marL="457200" rtl="0" algn="l">
              <a:lnSpc>
                <a:spcPct val="200000"/>
              </a:lnSpc>
              <a:spcBef>
                <a:spcPts val="0"/>
              </a:spcBef>
              <a:spcAft>
                <a:spcPts val="0"/>
              </a:spcAft>
              <a:buClr>
                <a:schemeClr val="dk1"/>
              </a:buClr>
              <a:buSzPts val="1800"/>
              <a:buChar char="●"/>
            </a:pPr>
            <a:r>
              <a:rPr lang="en" sz="1800">
                <a:solidFill>
                  <a:schemeClr val="dk1"/>
                </a:solidFill>
              </a:rPr>
              <a:t> </a:t>
            </a:r>
            <a:endParaRPr sz="1800">
              <a:solidFill>
                <a:schemeClr val="dk1"/>
              </a:solidFill>
            </a:endParaRPr>
          </a:p>
          <a:p>
            <a:pPr indent="-342900" lvl="0" marL="457200" rtl="0" algn="l">
              <a:lnSpc>
                <a:spcPct val="200000"/>
              </a:lnSpc>
              <a:spcBef>
                <a:spcPts val="0"/>
              </a:spcBef>
              <a:spcAft>
                <a:spcPts val="0"/>
              </a:spcAft>
              <a:buClr>
                <a:schemeClr val="dk1"/>
              </a:buClr>
              <a:buSzPts val="1800"/>
              <a:buChar char="●"/>
            </a:pPr>
            <a:r>
              <a:rPr lang="en" sz="1800">
                <a:solidFill>
                  <a:schemeClr val="dk1"/>
                </a:solidFill>
              </a:rPr>
              <a:t> </a:t>
            </a:r>
            <a:endParaRPr sz="1800">
              <a:solidFill>
                <a:schemeClr val="dk1"/>
              </a:solidFill>
            </a:endParaRPr>
          </a:p>
          <a:p>
            <a:pPr indent="-342900" lvl="0" marL="457200" rtl="0" algn="l">
              <a:lnSpc>
                <a:spcPct val="200000"/>
              </a:lnSpc>
              <a:spcBef>
                <a:spcPts val="0"/>
              </a:spcBef>
              <a:spcAft>
                <a:spcPts val="0"/>
              </a:spcAft>
              <a:buClr>
                <a:schemeClr val="dk1"/>
              </a:buClr>
              <a:buSzPts val="1800"/>
              <a:buChar char="●"/>
            </a:pPr>
            <a:r>
              <a:rPr lang="en" sz="1800">
                <a:solidFill>
                  <a:schemeClr val="dk1"/>
                </a:solidFill>
              </a:rPr>
              <a:t> </a:t>
            </a:r>
            <a:endParaRPr sz="1800">
              <a:solidFill>
                <a:schemeClr val="dk1"/>
              </a:solidFill>
            </a:endParaRPr>
          </a:p>
        </p:txBody>
      </p:sp>
      <p:pic>
        <p:nvPicPr>
          <p:cNvPr descr="Set a timer for 5 minutes. This 5 minute timer with alarm silently counts down to 00:00 and then alerts you with a gentle alarm sound.&#10;&#10;What Is the 5 Minute Timer?&#10;If you're looking for a timer to help you stay on track with your work, a 5 minute countdown is a great option. You can use it to break up your work time into manageable chunks, and it can also help you avoid getting bogged down with one task for too long.&#10;&#10;How to Set a 5 Minute Timer&#10;There are a few different ways to set a 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5 Minute Alarm?&#10;This timer is perfect for work or study sessions. It's also great for any activity where you want to be sure to take a break every 5 minutes, such as cooking, laundry, or working out.&#10;&#10;Online Timer - https://timer.onlinealarmkur.com/en/" id="68" name="Google Shape;68;p15" title="5 Minute Timer">
            <a:hlinkClick r:id="rId3"/>
          </p:cNvPr>
          <p:cNvPicPr preferRelativeResize="0"/>
          <p:nvPr/>
        </p:nvPicPr>
        <p:blipFill>
          <a:blip r:embed="rId4">
            <a:alphaModFix/>
          </a:blip>
          <a:stretch>
            <a:fillRect/>
          </a:stretch>
        </p:blipFill>
        <p:spPr>
          <a:xfrm>
            <a:off x="8050275" y="0"/>
            <a:ext cx="1093725" cy="615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1000"/>
                                        <p:tgtEl>
                                          <p:spTgt spid="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166925" y="879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Let’s consider Bertrand Russell’s Commandments</a:t>
            </a:r>
            <a:endParaRPr/>
          </a:p>
        </p:txBody>
      </p:sp>
      <p:sp>
        <p:nvSpPr>
          <p:cNvPr id="74" name="Google Shape;74;p16"/>
          <p:cNvSpPr txBox="1"/>
          <p:nvPr>
            <p:ph idx="1" type="body"/>
          </p:nvPr>
        </p:nvSpPr>
        <p:spPr>
          <a:xfrm>
            <a:off x="406450" y="660650"/>
            <a:ext cx="5815800" cy="35559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SzPts val="2100"/>
              <a:buChar char="●"/>
            </a:pPr>
            <a:r>
              <a:rPr lang="en" sz="2100"/>
              <a:t>Read the handout about Bertrand Russell’s “10 Commandments” for philosophers.</a:t>
            </a:r>
            <a:endParaRPr sz="2100"/>
          </a:p>
          <a:p>
            <a:pPr indent="0" lvl="0" marL="457200" rtl="0" algn="l">
              <a:spcBef>
                <a:spcPts val="1200"/>
              </a:spcBef>
              <a:spcAft>
                <a:spcPts val="0"/>
              </a:spcAft>
              <a:buNone/>
            </a:pPr>
            <a:r>
              <a:t/>
            </a:r>
            <a:endParaRPr sz="100"/>
          </a:p>
          <a:p>
            <a:pPr indent="-361950" lvl="0" marL="457200" rtl="0" algn="l">
              <a:spcBef>
                <a:spcPts val="1200"/>
              </a:spcBef>
              <a:spcAft>
                <a:spcPts val="0"/>
              </a:spcAft>
              <a:buSzPts val="2100"/>
              <a:buChar char="●"/>
            </a:pPr>
            <a:r>
              <a:rPr lang="en" sz="2100"/>
              <a:t>As you go, annotate for the following:</a:t>
            </a:r>
            <a:endParaRPr sz="2100"/>
          </a:p>
          <a:p>
            <a:pPr indent="-336550" lvl="1" marL="914400" rtl="0" algn="l">
              <a:spcBef>
                <a:spcPts val="0"/>
              </a:spcBef>
              <a:spcAft>
                <a:spcPts val="0"/>
              </a:spcAft>
              <a:buSzPts val="1700"/>
              <a:buChar char="○"/>
            </a:pPr>
            <a:r>
              <a:rPr lang="en" sz="1700"/>
              <a:t>Circle any words you don’t know</a:t>
            </a:r>
            <a:endParaRPr sz="1700"/>
          </a:p>
          <a:p>
            <a:pPr indent="-336550" lvl="1" marL="914400" rtl="0" algn="l">
              <a:spcBef>
                <a:spcPts val="0"/>
              </a:spcBef>
              <a:spcAft>
                <a:spcPts val="0"/>
              </a:spcAft>
              <a:buSzPts val="1700"/>
              <a:buChar char="○"/>
            </a:pPr>
            <a:r>
              <a:rPr lang="en" sz="1700" u="sng"/>
              <a:t>UNDERLINE</a:t>
            </a:r>
            <a:r>
              <a:rPr lang="en" sz="1700"/>
              <a:t> any main ideas or important details</a:t>
            </a:r>
            <a:endParaRPr sz="1700"/>
          </a:p>
          <a:p>
            <a:pPr indent="-317500" lvl="1" marL="914400" rtl="0" algn="l">
              <a:spcBef>
                <a:spcPts val="0"/>
              </a:spcBef>
              <a:spcAft>
                <a:spcPts val="0"/>
              </a:spcAft>
              <a:buSzPts val="1400"/>
              <a:buChar char="○"/>
            </a:pPr>
            <a:r>
              <a:rPr b="1" lang="en" sz="1350">
                <a:solidFill>
                  <a:srgbClr val="767676"/>
                </a:solidFill>
                <a:highlight>
                  <a:srgbClr val="FFFFFF"/>
                </a:highlight>
                <a:latin typeface="Roboto"/>
                <a:ea typeface="Roboto"/>
                <a:cs typeface="Roboto"/>
                <a:sym typeface="Roboto"/>
              </a:rPr>
              <a:t>✅ </a:t>
            </a:r>
            <a:r>
              <a:rPr lang="en" sz="1700"/>
              <a:t>Put a checkmark by anything you agree with</a:t>
            </a:r>
            <a:endParaRPr sz="1700"/>
          </a:p>
          <a:p>
            <a:pPr indent="-317500" lvl="1" marL="914400" rtl="0" algn="l">
              <a:spcBef>
                <a:spcPts val="0"/>
              </a:spcBef>
              <a:spcAft>
                <a:spcPts val="0"/>
              </a:spcAft>
              <a:buSzPts val="1400"/>
              <a:buChar char="○"/>
            </a:pPr>
            <a:r>
              <a:rPr lang="en" sz="1350">
                <a:solidFill>
                  <a:srgbClr val="474747"/>
                </a:solidFill>
                <a:highlight>
                  <a:srgbClr val="FFFFFF"/>
                </a:highlight>
                <a:latin typeface="Roboto"/>
                <a:ea typeface="Roboto"/>
                <a:cs typeface="Roboto"/>
                <a:sym typeface="Roboto"/>
              </a:rPr>
              <a:t>❌ </a:t>
            </a:r>
            <a:r>
              <a:rPr lang="en" sz="1700"/>
              <a:t>Put an X by </a:t>
            </a:r>
            <a:r>
              <a:rPr lang="en" sz="1700"/>
              <a:t>anything</a:t>
            </a:r>
            <a:r>
              <a:rPr lang="en" sz="1700"/>
              <a:t> you disagree with</a:t>
            </a:r>
            <a:endParaRPr sz="1700"/>
          </a:p>
        </p:txBody>
      </p:sp>
      <p:pic>
        <p:nvPicPr>
          <p:cNvPr id="75" name="Google Shape;75;p16"/>
          <p:cNvPicPr preferRelativeResize="0"/>
          <p:nvPr/>
        </p:nvPicPr>
        <p:blipFill rotWithShape="1">
          <a:blip r:embed="rId3">
            <a:alphaModFix/>
          </a:blip>
          <a:srcRect b="1484" l="31897" r="37110" t="27174"/>
          <a:stretch/>
        </p:blipFill>
        <p:spPr>
          <a:xfrm>
            <a:off x="6184350" y="660650"/>
            <a:ext cx="2833877" cy="3669575"/>
          </a:xfrm>
          <a:prstGeom prst="rect">
            <a:avLst/>
          </a:prstGeom>
          <a:noFill/>
          <a:ln cap="flat" cmpd="sng" w="9525">
            <a:solidFill>
              <a:schemeClr val="dk2"/>
            </a:solidFill>
            <a:prstDash val="solid"/>
            <a:round/>
            <a:headEnd len="sm" w="sm" type="none"/>
            <a:tailEnd len="sm" w="sm" type="none"/>
          </a:ln>
        </p:spPr>
      </p:pic>
      <p:sp>
        <p:nvSpPr>
          <p:cNvPr id="76" name="Google Shape;76;p16"/>
          <p:cNvSpPr/>
          <p:nvPr/>
        </p:nvSpPr>
        <p:spPr>
          <a:xfrm>
            <a:off x="1390550" y="2227600"/>
            <a:ext cx="569700" cy="21270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 Please like and subscribe!  Your support helps us make more videos like this one.&#10;&#10;To use this as a shorter timer, please use the following links: &#10;&#10;0:00 - 10 minute timer&#10;1:03 - 9 minute timer&#10;2:03 - 8 minute timer&#10;3:03 - 7 minute timer&#10;4:03 - 6 minute timer&#10;5:03 - 5 minute timer&#10;6:03 - 4 minute timer&#10;7:03 - 3 minute timer&#10;8:03 - 2 minute timer&#10;9:03 - 1 minute timer&#10;&#10;#Countdowntimer #Timer #Timercity" id="77" name="Google Shape;77;p16" title="Silent 10 Minute Countdown Timer">
            <a:hlinkClick r:id="rId4"/>
          </p:cNvPr>
          <p:cNvPicPr preferRelativeResize="0"/>
          <p:nvPr/>
        </p:nvPicPr>
        <p:blipFill>
          <a:blip r:embed="rId5">
            <a:alphaModFix/>
          </a:blip>
          <a:stretch>
            <a:fillRect/>
          </a:stretch>
        </p:blipFill>
        <p:spPr>
          <a:xfrm>
            <a:off x="8107171" y="0"/>
            <a:ext cx="1018127" cy="572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1000"/>
                                        <p:tgtEl>
                                          <p:spTgt spid="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71575" y="76425"/>
            <a:ext cx="8779500" cy="5922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Bertrand </a:t>
            </a:r>
            <a:r>
              <a:rPr lang="en"/>
              <a:t>Russell’s “10 Commandments”... </a:t>
            </a:r>
            <a:endParaRPr/>
          </a:p>
        </p:txBody>
      </p:sp>
      <p:sp>
        <p:nvSpPr>
          <p:cNvPr id="83" name="Google Shape;83;p17"/>
          <p:cNvSpPr txBox="1"/>
          <p:nvPr>
            <p:ph idx="1" type="body"/>
          </p:nvPr>
        </p:nvSpPr>
        <p:spPr>
          <a:xfrm>
            <a:off x="159550" y="668625"/>
            <a:ext cx="8858400" cy="4110300"/>
          </a:xfrm>
          <a:prstGeom prst="rect">
            <a:avLst/>
          </a:prstGeom>
        </p:spPr>
        <p:txBody>
          <a:bodyPr anchorCtr="0" anchor="t" bIns="91425" lIns="91425" spcFirstLastPara="1" rIns="91425" wrap="square" tIns="91425">
            <a:noAutofit/>
          </a:bodyPr>
          <a:lstStyle/>
          <a:p>
            <a:pPr indent="-355600" lvl="0" marL="457200" rtl="0" algn="l">
              <a:spcBef>
                <a:spcPts val="1000"/>
              </a:spcBef>
              <a:spcAft>
                <a:spcPts val="0"/>
              </a:spcAft>
              <a:buClr>
                <a:srgbClr val="333333"/>
              </a:buClr>
              <a:buSzPts val="2000"/>
              <a:buFont typeface="Roboto"/>
              <a:buAutoNum type="arabicPeriod"/>
            </a:pPr>
            <a:r>
              <a:rPr lang="en" sz="2000">
                <a:solidFill>
                  <a:srgbClr val="333333"/>
                </a:solidFill>
                <a:latin typeface="Roboto"/>
                <a:ea typeface="Roboto"/>
                <a:cs typeface="Roboto"/>
                <a:sym typeface="Roboto"/>
              </a:rPr>
              <a:t>Do not feel absolutely certain of anything.</a:t>
            </a:r>
            <a:endParaRPr sz="2000">
              <a:solidFill>
                <a:srgbClr val="333333"/>
              </a:solidFill>
              <a:latin typeface="Roboto"/>
              <a:ea typeface="Roboto"/>
              <a:cs typeface="Roboto"/>
              <a:sym typeface="Roboto"/>
            </a:endParaRPr>
          </a:p>
          <a:p>
            <a:pPr indent="-355600" lvl="0" marL="457200" rtl="0" algn="l">
              <a:spcBef>
                <a:spcPts val="1000"/>
              </a:spcBef>
              <a:spcAft>
                <a:spcPts val="0"/>
              </a:spcAft>
              <a:buClr>
                <a:srgbClr val="333333"/>
              </a:buClr>
              <a:buSzPts val="2000"/>
              <a:buFont typeface="Roboto"/>
              <a:buAutoNum type="arabicPeriod"/>
            </a:pPr>
            <a:r>
              <a:rPr lang="en" sz="2000">
                <a:solidFill>
                  <a:srgbClr val="333333"/>
                </a:solidFill>
                <a:latin typeface="Roboto"/>
                <a:ea typeface="Roboto"/>
                <a:cs typeface="Roboto"/>
                <a:sym typeface="Roboto"/>
              </a:rPr>
              <a:t>Do not think [it’s] worthwhile to proceed by concealing evidence, for the evidence is sure to come to light.</a:t>
            </a:r>
            <a:endParaRPr sz="2000">
              <a:solidFill>
                <a:srgbClr val="333333"/>
              </a:solidFill>
              <a:latin typeface="Roboto"/>
              <a:ea typeface="Roboto"/>
              <a:cs typeface="Roboto"/>
              <a:sym typeface="Roboto"/>
            </a:endParaRPr>
          </a:p>
          <a:p>
            <a:pPr indent="-355600" lvl="0" marL="457200" rtl="0" algn="l">
              <a:spcBef>
                <a:spcPts val="1000"/>
              </a:spcBef>
              <a:spcAft>
                <a:spcPts val="0"/>
              </a:spcAft>
              <a:buClr>
                <a:srgbClr val="333333"/>
              </a:buClr>
              <a:buSzPts val="2000"/>
              <a:buFont typeface="Roboto"/>
              <a:buAutoNum type="arabicPeriod"/>
            </a:pPr>
            <a:r>
              <a:rPr lang="en" sz="2000">
                <a:solidFill>
                  <a:srgbClr val="333333"/>
                </a:solidFill>
                <a:latin typeface="Roboto"/>
                <a:ea typeface="Roboto"/>
                <a:cs typeface="Roboto"/>
                <a:sym typeface="Roboto"/>
              </a:rPr>
              <a:t>Never try to discourage thinking for you are sure to succeed.</a:t>
            </a:r>
            <a:endParaRPr sz="2000">
              <a:solidFill>
                <a:srgbClr val="333333"/>
              </a:solidFill>
              <a:latin typeface="Roboto"/>
              <a:ea typeface="Roboto"/>
              <a:cs typeface="Roboto"/>
              <a:sym typeface="Roboto"/>
            </a:endParaRPr>
          </a:p>
          <a:p>
            <a:pPr indent="-355600" lvl="0" marL="457200" rtl="0" algn="l">
              <a:spcBef>
                <a:spcPts val="1000"/>
              </a:spcBef>
              <a:spcAft>
                <a:spcPts val="0"/>
              </a:spcAft>
              <a:buClr>
                <a:srgbClr val="333333"/>
              </a:buClr>
              <a:buSzPts val="2000"/>
              <a:buFont typeface="Roboto"/>
              <a:buAutoNum type="arabicPeriod"/>
            </a:pPr>
            <a:r>
              <a:rPr lang="en" sz="2000">
                <a:solidFill>
                  <a:srgbClr val="333333"/>
                </a:solidFill>
                <a:latin typeface="Roboto"/>
                <a:ea typeface="Roboto"/>
                <a:cs typeface="Roboto"/>
                <a:sym typeface="Roboto"/>
              </a:rPr>
              <a:t>When you meet with opposition, even if it should be from your husband or your children, endeavor to overcome it by argument and not by authority, for a victory dependent upon authority is unreal and illusory.</a:t>
            </a:r>
            <a:endParaRPr sz="2000">
              <a:solidFill>
                <a:srgbClr val="333333"/>
              </a:solidFill>
              <a:latin typeface="Roboto"/>
              <a:ea typeface="Roboto"/>
              <a:cs typeface="Roboto"/>
              <a:sym typeface="Roboto"/>
            </a:endParaRPr>
          </a:p>
          <a:p>
            <a:pPr indent="-355600" lvl="0" marL="457200" rtl="0" algn="l">
              <a:spcBef>
                <a:spcPts val="1000"/>
              </a:spcBef>
              <a:spcAft>
                <a:spcPts val="400"/>
              </a:spcAft>
              <a:buClr>
                <a:srgbClr val="333333"/>
              </a:buClr>
              <a:buSzPts val="2000"/>
              <a:buFont typeface="Roboto"/>
              <a:buAutoNum type="arabicPeriod"/>
            </a:pPr>
            <a:r>
              <a:rPr lang="en" sz="2000">
                <a:solidFill>
                  <a:srgbClr val="333333"/>
                </a:solidFill>
                <a:latin typeface="Roboto"/>
                <a:ea typeface="Roboto"/>
                <a:cs typeface="Roboto"/>
                <a:sym typeface="Roboto"/>
              </a:rPr>
              <a:t>Have no respect for the authority of others, for there are always contrary authorities to be found.</a:t>
            </a:r>
            <a:endParaRPr sz="2600"/>
          </a:p>
        </p:txBody>
      </p:sp>
      <p:pic>
        <p:nvPicPr>
          <p:cNvPr id="84" name="Google Shape;84;p17"/>
          <p:cNvPicPr preferRelativeResize="0"/>
          <p:nvPr/>
        </p:nvPicPr>
        <p:blipFill>
          <a:blip r:embed="rId3">
            <a:alphaModFix/>
          </a:blip>
          <a:stretch>
            <a:fillRect/>
          </a:stretch>
        </p:blipFill>
        <p:spPr>
          <a:xfrm>
            <a:off x="8340000" y="114425"/>
            <a:ext cx="677750" cy="9568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type="title"/>
          </p:nvPr>
        </p:nvSpPr>
        <p:spPr>
          <a:xfrm>
            <a:off x="71575" y="76425"/>
            <a:ext cx="8779500" cy="5922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Bertrand Russell’s “10 Commandments”... </a:t>
            </a:r>
            <a:endParaRPr/>
          </a:p>
        </p:txBody>
      </p:sp>
      <p:sp>
        <p:nvSpPr>
          <p:cNvPr id="90" name="Google Shape;90;p18"/>
          <p:cNvSpPr txBox="1"/>
          <p:nvPr>
            <p:ph idx="1" type="body"/>
          </p:nvPr>
        </p:nvSpPr>
        <p:spPr>
          <a:xfrm>
            <a:off x="142800" y="592650"/>
            <a:ext cx="8858400" cy="4110300"/>
          </a:xfrm>
          <a:prstGeom prst="rect">
            <a:avLst/>
          </a:prstGeom>
        </p:spPr>
        <p:txBody>
          <a:bodyPr anchorCtr="0" anchor="t" bIns="91425" lIns="91425" spcFirstLastPara="1" rIns="91425" wrap="square" tIns="91425">
            <a:noAutofit/>
          </a:bodyPr>
          <a:lstStyle/>
          <a:p>
            <a:pPr indent="-355600" lvl="0" marL="457200" rtl="0" algn="l">
              <a:spcBef>
                <a:spcPts val="1000"/>
              </a:spcBef>
              <a:spcAft>
                <a:spcPts val="0"/>
              </a:spcAft>
              <a:buClr>
                <a:srgbClr val="333333"/>
              </a:buClr>
              <a:buSzPts val="2000"/>
              <a:buFont typeface="Roboto"/>
              <a:buAutoNum type="arabicPeriod" startAt="6"/>
            </a:pPr>
            <a:r>
              <a:rPr lang="en" sz="2000">
                <a:solidFill>
                  <a:srgbClr val="333333"/>
                </a:solidFill>
                <a:latin typeface="Roboto"/>
                <a:ea typeface="Roboto"/>
                <a:cs typeface="Roboto"/>
                <a:sym typeface="Roboto"/>
              </a:rPr>
              <a:t>Do not use power to suppress opinions you think [are] pernicious, for if you do, the opinions will suppress you.</a:t>
            </a:r>
            <a:endParaRPr sz="2000">
              <a:solidFill>
                <a:srgbClr val="333333"/>
              </a:solidFill>
              <a:latin typeface="Roboto"/>
              <a:ea typeface="Roboto"/>
              <a:cs typeface="Roboto"/>
              <a:sym typeface="Roboto"/>
            </a:endParaRPr>
          </a:p>
          <a:p>
            <a:pPr indent="-355600" lvl="0" marL="457200" rtl="0" algn="l">
              <a:spcBef>
                <a:spcPts val="1000"/>
              </a:spcBef>
              <a:spcAft>
                <a:spcPts val="0"/>
              </a:spcAft>
              <a:buClr>
                <a:srgbClr val="333333"/>
              </a:buClr>
              <a:buSzPts val="2000"/>
              <a:buFont typeface="Roboto"/>
              <a:buAutoNum type="arabicPeriod" startAt="6"/>
            </a:pPr>
            <a:r>
              <a:rPr lang="en" sz="2000">
                <a:solidFill>
                  <a:srgbClr val="333333"/>
                </a:solidFill>
                <a:latin typeface="Roboto"/>
                <a:ea typeface="Roboto"/>
                <a:cs typeface="Roboto"/>
                <a:sym typeface="Roboto"/>
              </a:rPr>
              <a:t>Do not fear to be eccentric in opinion, for every opinion now accepted was once eccentric.</a:t>
            </a:r>
            <a:endParaRPr sz="2000">
              <a:solidFill>
                <a:srgbClr val="333333"/>
              </a:solidFill>
              <a:latin typeface="Roboto"/>
              <a:ea typeface="Roboto"/>
              <a:cs typeface="Roboto"/>
              <a:sym typeface="Roboto"/>
            </a:endParaRPr>
          </a:p>
          <a:p>
            <a:pPr indent="-355600" lvl="0" marL="457200" rtl="0" algn="l">
              <a:spcBef>
                <a:spcPts val="1000"/>
              </a:spcBef>
              <a:spcAft>
                <a:spcPts val="0"/>
              </a:spcAft>
              <a:buClr>
                <a:srgbClr val="333333"/>
              </a:buClr>
              <a:buSzPts val="2000"/>
              <a:buFont typeface="Roboto"/>
              <a:buAutoNum type="arabicPeriod" startAt="6"/>
            </a:pPr>
            <a:r>
              <a:rPr lang="en" sz="2000">
                <a:solidFill>
                  <a:srgbClr val="333333"/>
                </a:solidFill>
                <a:latin typeface="Roboto"/>
                <a:ea typeface="Roboto"/>
                <a:cs typeface="Roboto"/>
                <a:sym typeface="Roboto"/>
              </a:rPr>
              <a:t>Find more pleasure in intelligent dissent than in passive agreement, for, if you value intelligence as you should, the former implies a deeper agreement than the latter.</a:t>
            </a:r>
            <a:endParaRPr sz="2000">
              <a:solidFill>
                <a:srgbClr val="333333"/>
              </a:solidFill>
              <a:latin typeface="Roboto"/>
              <a:ea typeface="Roboto"/>
              <a:cs typeface="Roboto"/>
              <a:sym typeface="Roboto"/>
            </a:endParaRPr>
          </a:p>
          <a:p>
            <a:pPr indent="-355600" lvl="0" marL="457200" rtl="0" algn="l">
              <a:spcBef>
                <a:spcPts val="1000"/>
              </a:spcBef>
              <a:spcAft>
                <a:spcPts val="0"/>
              </a:spcAft>
              <a:buClr>
                <a:srgbClr val="333333"/>
              </a:buClr>
              <a:buSzPts val="2000"/>
              <a:buFont typeface="Roboto"/>
              <a:buAutoNum type="arabicPeriod" startAt="6"/>
            </a:pPr>
            <a:r>
              <a:rPr lang="en" sz="2000">
                <a:solidFill>
                  <a:srgbClr val="333333"/>
                </a:solidFill>
                <a:latin typeface="Roboto"/>
                <a:ea typeface="Roboto"/>
                <a:cs typeface="Roboto"/>
                <a:sym typeface="Roboto"/>
              </a:rPr>
              <a:t>Be scrupulously truthful, even if the truth is inconvenient, for it is more inconvenient when you try to conceal it.</a:t>
            </a:r>
            <a:endParaRPr sz="2000">
              <a:solidFill>
                <a:srgbClr val="333333"/>
              </a:solidFill>
              <a:latin typeface="Roboto"/>
              <a:ea typeface="Roboto"/>
              <a:cs typeface="Roboto"/>
              <a:sym typeface="Roboto"/>
            </a:endParaRPr>
          </a:p>
          <a:p>
            <a:pPr indent="-355600" lvl="0" marL="457200" rtl="0" algn="l">
              <a:spcBef>
                <a:spcPts val="1000"/>
              </a:spcBef>
              <a:spcAft>
                <a:spcPts val="400"/>
              </a:spcAft>
              <a:buClr>
                <a:srgbClr val="333333"/>
              </a:buClr>
              <a:buSzPts val="2000"/>
              <a:buFont typeface="Roboto"/>
              <a:buAutoNum type="arabicPeriod" startAt="6"/>
            </a:pPr>
            <a:r>
              <a:rPr lang="en" sz="2000">
                <a:solidFill>
                  <a:srgbClr val="333333"/>
                </a:solidFill>
                <a:latin typeface="Roboto"/>
                <a:ea typeface="Roboto"/>
                <a:cs typeface="Roboto"/>
                <a:sym typeface="Roboto"/>
              </a:rPr>
              <a:t>Do not feel envious of the happiness of those who live in a fool’s paradise, for only a fool will think that it is happiness.</a:t>
            </a:r>
            <a:endParaRPr sz="2000">
              <a:solidFill>
                <a:srgbClr val="333333"/>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ph type="title"/>
          </p:nvPr>
        </p:nvSpPr>
        <p:spPr>
          <a:xfrm>
            <a:off x="166925" y="879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t>The Difference Between “Commandments” and “Agreements”</a:t>
            </a:r>
            <a:endParaRPr sz="2220"/>
          </a:p>
        </p:txBody>
      </p:sp>
      <p:sp>
        <p:nvSpPr>
          <p:cNvPr id="96" name="Google Shape;96;p19"/>
          <p:cNvSpPr txBox="1"/>
          <p:nvPr>
            <p:ph idx="1" type="body"/>
          </p:nvPr>
        </p:nvSpPr>
        <p:spPr>
          <a:xfrm>
            <a:off x="406450" y="660650"/>
            <a:ext cx="4043700" cy="3555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Commandments</a:t>
            </a:r>
            <a:endParaRPr/>
          </a:p>
        </p:txBody>
      </p:sp>
      <p:pic>
        <p:nvPicPr>
          <p:cNvPr descr="- Please like and subscribe!  Your support helps us make more videos like this one.&#10;&#10;To use this as a shorter timer, please use the following links: &#10;&#10;0:00 - 10 minute timer&#10;1:03 - 9 minute timer&#10;2:03 - 8 minute timer&#10;3:03 - 7 minute timer&#10;4:03 - 6 minute timer&#10;5:03 - 5 minute timer&#10;6:03 - 4 minute timer&#10;7:03 - 3 minute timer&#10;8:03 - 2 minute timer&#10;9:03 - 1 minute timer&#10;&#10;#Countdowntimer #Timer #Timercity" id="97" name="Google Shape;97;p19" title="Silent 10 Minute Countdown Timer">
            <a:hlinkClick r:id="rId3"/>
          </p:cNvPr>
          <p:cNvPicPr preferRelativeResize="0"/>
          <p:nvPr/>
        </p:nvPicPr>
        <p:blipFill>
          <a:blip r:embed="rId4">
            <a:alphaModFix/>
          </a:blip>
          <a:stretch>
            <a:fillRect/>
          </a:stretch>
        </p:blipFill>
        <p:spPr>
          <a:xfrm>
            <a:off x="8107171" y="0"/>
            <a:ext cx="1018127" cy="572700"/>
          </a:xfrm>
          <a:prstGeom prst="rect">
            <a:avLst/>
          </a:prstGeom>
          <a:noFill/>
          <a:ln>
            <a:noFill/>
          </a:ln>
        </p:spPr>
      </p:pic>
      <p:sp>
        <p:nvSpPr>
          <p:cNvPr id="98" name="Google Shape;98;p19"/>
          <p:cNvSpPr txBox="1"/>
          <p:nvPr>
            <p:ph idx="1" type="body"/>
          </p:nvPr>
        </p:nvSpPr>
        <p:spPr>
          <a:xfrm>
            <a:off x="4643825" y="660650"/>
            <a:ext cx="4043700" cy="3555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Agreements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1000"/>
                                        <p:tgtEl>
                                          <p:spTgt spid="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166925" y="879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Let’s Create some “Agreements” for our team!</a:t>
            </a:r>
            <a:endParaRPr/>
          </a:p>
        </p:txBody>
      </p:sp>
      <p:sp>
        <p:nvSpPr>
          <p:cNvPr id="104" name="Google Shape;104;p20"/>
          <p:cNvSpPr txBox="1"/>
          <p:nvPr>
            <p:ph idx="1" type="body"/>
          </p:nvPr>
        </p:nvSpPr>
        <p:spPr>
          <a:xfrm>
            <a:off x="406450" y="660650"/>
            <a:ext cx="5815800" cy="35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t>Read the handout about Bertrand Russell’s “10 Agreements for Our Ethics Bowl Team”</a:t>
            </a:r>
            <a:endParaRPr sz="2100"/>
          </a:p>
          <a:p>
            <a:pPr indent="-361950" lvl="0" marL="457200" rtl="0" algn="l">
              <a:spcBef>
                <a:spcPts val="1200"/>
              </a:spcBef>
              <a:spcAft>
                <a:spcPts val="0"/>
              </a:spcAft>
              <a:buSzPts val="2100"/>
              <a:buAutoNum type="arabicPeriod"/>
            </a:pPr>
            <a:r>
              <a:rPr lang="en" sz="2100"/>
              <a:t>Brainstorm your own ideas (3 minutes)</a:t>
            </a:r>
            <a:endParaRPr sz="2100"/>
          </a:p>
          <a:p>
            <a:pPr indent="-361950" lvl="0" marL="457200" rtl="0" algn="l">
              <a:spcBef>
                <a:spcPts val="0"/>
              </a:spcBef>
              <a:spcAft>
                <a:spcPts val="0"/>
              </a:spcAft>
              <a:buSzPts val="2100"/>
              <a:buAutoNum type="arabicPeriod"/>
            </a:pPr>
            <a:r>
              <a:rPr lang="en" sz="2100"/>
              <a:t>Discuss and share as a team (5 minutes)</a:t>
            </a:r>
            <a:endParaRPr sz="2100"/>
          </a:p>
          <a:p>
            <a:pPr indent="-361950" lvl="0" marL="457200" rtl="0" algn="l">
              <a:spcBef>
                <a:spcPts val="0"/>
              </a:spcBef>
              <a:spcAft>
                <a:spcPts val="0"/>
              </a:spcAft>
              <a:buSzPts val="2100"/>
              <a:buAutoNum type="arabicPeriod"/>
            </a:pPr>
            <a:r>
              <a:rPr lang="en" sz="2100"/>
              <a:t>Ratify (write down) your team’s shared agreements (10 </a:t>
            </a:r>
            <a:r>
              <a:rPr lang="en" sz="2100"/>
              <a:t>minutes</a:t>
            </a:r>
            <a:r>
              <a:rPr lang="en" sz="2100"/>
              <a:t>)</a:t>
            </a:r>
            <a:endParaRPr sz="2100"/>
          </a:p>
        </p:txBody>
      </p:sp>
      <p:pic>
        <p:nvPicPr>
          <p:cNvPr descr="- Please like and subscribe!  Your support helps us make more videos like this one.&#10;&#10;To use this as a shorter timer, please use the following links: &#10;&#10;0:00 - 10 minute timer&#10;1:03 - 9 minute timer&#10;2:03 - 8 minute timer&#10;3:03 - 7 minute timer&#10;4:03 - 6 minute timer&#10;5:03 - 5 minute timer&#10;6:03 - 4 minute timer&#10;7:03 - 3 minute timer&#10;8:03 - 2 minute timer&#10;9:03 - 1 minute timer&#10;&#10;#Countdowntimer #Timer #Timercity" id="105" name="Google Shape;105;p20" title="Silent 10 Minute Countdown Timer">
            <a:hlinkClick r:id="rId3"/>
          </p:cNvPr>
          <p:cNvPicPr preferRelativeResize="0"/>
          <p:nvPr/>
        </p:nvPicPr>
        <p:blipFill>
          <a:blip r:embed="rId4">
            <a:alphaModFix/>
          </a:blip>
          <a:stretch>
            <a:fillRect/>
          </a:stretch>
        </p:blipFill>
        <p:spPr>
          <a:xfrm>
            <a:off x="8107171" y="0"/>
            <a:ext cx="1018127" cy="572700"/>
          </a:xfrm>
          <a:prstGeom prst="rect">
            <a:avLst/>
          </a:prstGeom>
          <a:noFill/>
          <a:ln>
            <a:noFill/>
          </a:ln>
        </p:spPr>
      </p:pic>
      <p:pic>
        <p:nvPicPr>
          <p:cNvPr id="106" name="Google Shape;106;p20"/>
          <p:cNvPicPr preferRelativeResize="0"/>
          <p:nvPr/>
        </p:nvPicPr>
        <p:blipFill>
          <a:blip r:embed="rId5">
            <a:alphaModFix/>
          </a:blip>
          <a:stretch>
            <a:fillRect/>
          </a:stretch>
        </p:blipFill>
        <p:spPr>
          <a:xfrm>
            <a:off x="6374650" y="813050"/>
            <a:ext cx="2616950" cy="340791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CFE2F3"/>
        </a:solidFill>
      </p:bgPr>
    </p:bg>
    <p:spTree>
      <p:nvGrpSpPr>
        <p:cNvPr id="110" name="Shape 110"/>
        <p:cNvGrpSpPr/>
        <p:nvPr/>
      </p:nvGrpSpPr>
      <p:grpSpPr>
        <a:xfrm>
          <a:off x="0" y="0"/>
          <a:ext cx="0" cy="0"/>
          <a:chOff x="0" y="0"/>
          <a:chExt cx="0" cy="0"/>
        </a:xfrm>
      </p:grpSpPr>
      <p:sp>
        <p:nvSpPr>
          <p:cNvPr id="111" name="Google Shape;111;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7200"/>
              <a:t>Slides after this are “Drafts” or may not fit right now. </a:t>
            </a:r>
            <a:endParaRPr sz="72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